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39"/>
  </p:notesMasterIdLst>
  <p:sldIdLst>
    <p:sldId id="256" r:id="rId2"/>
    <p:sldId id="258" r:id="rId3"/>
    <p:sldId id="259" r:id="rId4"/>
    <p:sldId id="261" r:id="rId5"/>
    <p:sldId id="262" r:id="rId6"/>
    <p:sldId id="263" r:id="rId7"/>
    <p:sldId id="265" r:id="rId8"/>
    <p:sldId id="266" r:id="rId9"/>
    <p:sldId id="307" r:id="rId10"/>
    <p:sldId id="267" r:id="rId11"/>
    <p:sldId id="268" r:id="rId12"/>
    <p:sldId id="270" r:id="rId13"/>
    <p:sldId id="271" r:id="rId14"/>
    <p:sldId id="269" r:id="rId15"/>
    <p:sldId id="280" r:id="rId16"/>
    <p:sldId id="279" r:id="rId17"/>
    <p:sldId id="305" r:id="rId18"/>
    <p:sldId id="277" r:id="rId19"/>
    <p:sldId id="303" r:id="rId20"/>
    <p:sldId id="281" r:id="rId21"/>
    <p:sldId id="273" r:id="rId22"/>
    <p:sldId id="274" r:id="rId23"/>
    <p:sldId id="301" r:id="rId24"/>
    <p:sldId id="298" r:id="rId25"/>
    <p:sldId id="283" r:id="rId26"/>
    <p:sldId id="282" r:id="rId27"/>
    <p:sldId id="302" r:id="rId28"/>
    <p:sldId id="286" r:id="rId29"/>
    <p:sldId id="287" r:id="rId30"/>
    <p:sldId id="288" r:id="rId31"/>
    <p:sldId id="289" r:id="rId32"/>
    <p:sldId id="291" r:id="rId33"/>
    <p:sldId id="296" r:id="rId34"/>
    <p:sldId id="295" r:id="rId35"/>
    <p:sldId id="304" r:id="rId36"/>
    <p:sldId id="275" r:id="rId37"/>
    <p:sldId id="276" r:id="rId3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61478-8AC5-4B9F-BCC8-4C0C10B61827}" type="datetimeFigureOut">
              <a:rPr lang="zh-CN" altLang="en-US" smtClean="0"/>
              <a:t>2019/6/22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4085B4-0340-4538-85DA-3EB28311A6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585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A2C7B-0AB0-4FA8-AD7F-613BA432962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1973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795E1-40C9-4D37-A358-E1F3C6737A9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426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A2C7B-0AB0-4FA8-AD7F-613BA432962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925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13218-2779-4DD6-9FDD-86DDA84DB0D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5373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Do you mean areal (as in the region) or aerial (meaning</a:t>
            </a:r>
            <a:r>
              <a:rPr lang="en-US" altLang="zh-CN" baseline="0" dirty="0" smtClean="0"/>
              <a:t>, from above)?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D3424-4AA5-4C44-AF5B-C026CFB7A63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674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River</a:t>
            </a:r>
            <a:r>
              <a:rPr lang="en-US" baseline="0" dirty="0" smtClean="0"/>
              <a:t>/ice image showing the ice jam and flood inundation on the Lena River in the village of </a:t>
            </a:r>
            <a:r>
              <a:rPr lang="en-US" baseline="0" dirty="0" err="1" smtClean="0"/>
              <a:t>Edeytsy</a:t>
            </a:r>
            <a:r>
              <a:rPr lang="en-US" baseline="0" dirty="0" smtClean="0"/>
              <a:t>. This new monitoring technique was shared with staff from </a:t>
            </a:r>
            <a:r>
              <a:rPr lang="en-US" baseline="0" dirty="0" err="1" smtClean="0"/>
              <a:t>Roshydromet</a:t>
            </a:r>
            <a:r>
              <a:rPr lang="en-US" baseline="0" dirty="0" smtClean="0"/>
              <a:t>, Lena River Basin Water Management Staff, and during the Northern Forum Climate and Water Working Group meeting.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FF17F-8A7F-4A62-85E8-9583E7CEF0C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512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795E1-40C9-4D37-A358-E1F3C6737A9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765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A2C7B-0AB0-4FA8-AD7F-613BA432962C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925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4A1FA-EE34-4742-8DEC-809FE641B038}" type="datetimeFigureOut">
              <a:rPr lang="zh-CN" altLang="en-US" smtClean="0"/>
              <a:t>2019/6/22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0277D-21C7-4E61-94EF-A99A0479C3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036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4A1FA-EE34-4742-8DEC-809FE641B038}" type="datetimeFigureOut">
              <a:rPr lang="zh-CN" altLang="en-US" smtClean="0"/>
              <a:t>2019/6/22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0277D-21C7-4E61-94EF-A99A0479C3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433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4A1FA-EE34-4742-8DEC-809FE641B038}" type="datetimeFigureOut">
              <a:rPr lang="zh-CN" altLang="en-US" smtClean="0"/>
              <a:t>2019/6/22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0277D-21C7-4E61-94EF-A99A0479C3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2210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userDrawn="1">
  <p:cSld name="title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"/>
          <p:cNvSpPr txBox="1">
            <a:spLocks noGrp="1"/>
          </p:cNvSpPr>
          <p:nvPr>
            <p:ph type="subTitle" idx="1" hasCustomPrompt="1"/>
          </p:nvPr>
        </p:nvSpPr>
        <p:spPr>
          <a:xfrm>
            <a:off x="1066800" y="609600"/>
            <a:ext cx="7010400" cy="38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smtClean="0"/>
              <a:t>Second Title</a:t>
            </a:r>
            <a:endParaRPr dirty="0"/>
          </a:p>
        </p:txBody>
      </p:sp>
      <p:sp>
        <p:nvSpPr>
          <p:cNvPr id="5" name="Shape 9"/>
          <p:cNvSpPr txBox="1">
            <a:spLocks noGrp="1"/>
          </p:cNvSpPr>
          <p:nvPr>
            <p:ph type="ctrTitle" hasCustomPrompt="1"/>
          </p:nvPr>
        </p:nvSpPr>
        <p:spPr>
          <a:xfrm>
            <a:off x="1066800" y="76200"/>
            <a:ext cx="7010400" cy="53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Arial"/>
              </a:defRPr>
            </a:lvl1pPr>
            <a:lvl2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smtClean="0"/>
              <a:t>Title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6533" y="6019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FAF65-086F-48DA-B50B-11FC95A722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841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4A1FA-EE34-4742-8DEC-809FE641B038}" type="datetimeFigureOut">
              <a:rPr lang="zh-CN" altLang="en-US" smtClean="0"/>
              <a:t>2019/6/22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0277D-21C7-4E61-94EF-A99A0479C3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165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4A1FA-EE34-4742-8DEC-809FE641B038}" type="datetimeFigureOut">
              <a:rPr lang="zh-CN" altLang="en-US" smtClean="0"/>
              <a:t>2019/6/22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0277D-21C7-4E61-94EF-A99A0479C3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472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4A1FA-EE34-4742-8DEC-809FE641B038}" type="datetimeFigureOut">
              <a:rPr lang="zh-CN" altLang="en-US" smtClean="0"/>
              <a:t>2019/6/22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0277D-21C7-4E61-94EF-A99A0479C3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857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4A1FA-EE34-4742-8DEC-809FE641B038}" type="datetimeFigureOut">
              <a:rPr lang="zh-CN" altLang="en-US" smtClean="0"/>
              <a:t>2019/6/22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0277D-21C7-4E61-94EF-A99A0479C3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4110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4A1FA-EE34-4742-8DEC-809FE641B038}" type="datetimeFigureOut">
              <a:rPr lang="zh-CN" altLang="en-US" smtClean="0"/>
              <a:t>2019/6/22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0277D-21C7-4E61-94EF-A99A0479C3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452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4A1FA-EE34-4742-8DEC-809FE641B038}" type="datetimeFigureOut">
              <a:rPr lang="zh-CN" altLang="en-US" smtClean="0"/>
              <a:t>2019/6/22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0277D-21C7-4E61-94EF-A99A0479C3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254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4A1FA-EE34-4742-8DEC-809FE641B038}" type="datetimeFigureOut">
              <a:rPr lang="zh-CN" altLang="en-US" smtClean="0"/>
              <a:t>2019/6/22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0277D-21C7-4E61-94EF-A99A0479C3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770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4A1FA-EE34-4742-8DEC-809FE641B038}" type="datetimeFigureOut">
              <a:rPr lang="zh-CN" altLang="en-US" smtClean="0"/>
              <a:t>2019/6/22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0277D-21C7-4E61-94EF-A99A0479C3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383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4A1FA-EE34-4742-8DEC-809FE641B038}" type="datetimeFigureOut">
              <a:rPr lang="zh-CN" altLang="en-US" smtClean="0"/>
              <a:t>2019/6/22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0277D-21C7-4E61-94EF-A99A0479C3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099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jpg"/><Relationship Id="rId5" Type="http://schemas.openxmlformats.org/officeDocument/2006/relationships/image" Target="../media/image4.jpeg"/><Relationship Id="rId10" Type="http://schemas.openxmlformats.org/officeDocument/2006/relationships/image" Target="../media/image9.emf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tiff"/><Relationship Id="rId5" Type="http://schemas.openxmlformats.org/officeDocument/2006/relationships/image" Target="../media/image53.tiff"/><Relationship Id="rId4" Type="http://schemas.openxmlformats.org/officeDocument/2006/relationships/image" Target="../media/image5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tif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1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24.tiff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65401" y="1052976"/>
            <a:ext cx="6984776" cy="2592287"/>
          </a:xfrm>
        </p:spPr>
        <p:txBody>
          <a:bodyPr>
            <a:normAutofit fontScale="90000"/>
          </a:bodyPr>
          <a:lstStyle/>
          <a:p>
            <a:r>
              <a:rPr lang="en-US" altLang="zh-CN" b="1" dirty="0"/>
              <a:t>Contributions of GEO-LEO Satellite Imagery in Flood Mapping for Flood Forecasting and </a:t>
            </a:r>
            <a:r>
              <a:rPr lang="en-US" altLang="zh-CN" b="1" dirty="0" smtClean="0"/>
              <a:t>Monitoring</a:t>
            </a:r>
            <a:endParaRPr lang="zh-CN" altLang="en-US" dirty="0"/>
          </a:p>
        </p:txBody>
      </p:sp>
      <p:sp>
        <p:nvSpPr>
          <p:cNvPr id="4" name="Subtitle 2"/>
          <p:cNvSpPr txBox="1">
            <a:spLocks noGrp="1"/>
          </p:cNvSpPr>
          <p:nvPr>
            <p:ph type="subTitle" idx="1"/>
          </p:nvPr>
        </p:nvSpPr>
        <p:spPr>
          <a:xfrm>
            <a:off x="2123728" y="3645024"/>
            <a:ext cx="6400800" cy="175260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Clr>
                <a:srgbClr val="FFC000"/>
              </a:buClr>
              <a:buNone/>
            </a:pPr>
            <a:r>
              <a:rPr lang="en-US" altLang="zh-CN" sz="2400" b="1" dirty="0" err="1">
                <a:latin typeface="Century Gothic" pitchFamily="34" charset="0"/>
              </a:rPr>
              <a:t>Sanmei</a:t>
            </a:r>
            <a:r>
              <a:rPr lang="en-US" altLang="zh-CN" sz="2400" b="1" dirty="0">
                <a:latin typeface="Century Gothic" pitchFamily="34" charset="0"/>
              </a:rPr>
              <a:t> </a:t>
            </a:r>
            <a:r>
              <a:rPr lang="en-US" altLang="zh-CN" sz="2400" b="1" dirty="0" smtClean="0">
                <a:latin typeface="Century Gothic" pitchFamily="34" charset="0"/>
              </a:rPr>
              <a:t>Li  </a:t>
            </a:r>
            <a:r>
              <a:rPr lang="en-US" altLang="zh-CN" sz="2400" b="1" dirty="0" err="1">
                <a:latin typeface="Century Gothic" pitchFamily="34" charset="0"/>
              </a:rPr>
              <a:t>Donglian</a:t>
            </a:r>
            <a:r>
              <a:rPr lang="en-US" altLang="zh-CN" sz="2400" b="1" dirty="0">
                <a:latin typeface="Century Gothic" pitchFamily="34" charset="0"/>
              </a:rPr>
              <a:t> Sun </a:t>
            </a:r>
          </a:p>
          <a:p>
            <a:pPr marL="0" indent="0" algn="r">
              <a:spcBef>
                <a:spcPct val="0"/>
              </a:spcBef>
              <a:buClr>
                <a:srgbClr val="FFC000"/>
              </a:buClr>
              <a:buNone/>
            </a:pPr>
            <a:r>
              <a:rPr lang="en-US" altLang="zh-CN" sz="2400" b="1" dirty="0">
                <a:latin typeface="Century Gothic" pitchFamily="34" charset="0"/>
              </a:rPr>
              <a:t> </a:t>
            </a:r>
            <a:r>
              <a:rPr lang="en-US" altLang="zh-CN" sz="2400" i="1" dirty="0">
                <a:latin typeface="Century Gothic" pitchFamily="34" charset="0"/>
              </a:rPr>
              <a:t>George Mason University, USA</a:t>
            </a:r>
          </a:p>
          <a:p>
            <a:pPr marL="0" indent="0" algn="r">
              <a:spcBef>
                <a:spcPct val="0"/>
              </a:spcBef>
              <a:buClr>
                <a:srgbClr val="FFC000"/>
              </a:buClr>
              <a:buNone/>
            </a:pPr>
            <a:r>
              <a:rPr lang="en-US" altLang="zh-CN" sz="2400" b="1" dirty="0">
                <a:latin typeface="Century Gothic" pitchFamily="34" charset="0"/>
              </a:rPr>
              <a:t>Mitch </a:t>
            </a:r>
            <a:r>
              <a:rPr lang="en-US" altLang="zh-CN" sz="2400" b="1" dirty="0" smtClean="0">
                <a:latin typeface="Century Gothic" pitchFamily="34" charset="0"/>
              </a:rPr>
              <a:t>Goldberg  </a:t>
            </a:r>
            <a:r>
              <a:rPr lang="en-US" altLang="zh-CN" sz="2400" b="1" dirty="0">
                <a:latin typeface="Century Gothic" pitchFamily="34" charset="0"/>
              </a:rPr>
              <a:t>Bill </a:t>
            </a:r>
            <a:r>
              <a:rPr lang="en-US" altLang="zh-CN" sz="2400" b="1" dirty="0" err="1">
                <a:latin typeface="Century Gothic" pitchFamily="34" charset="0"/>
              </a:rPr>
              <a:t>Sjoberg</a:t>
            </a:r>
            <a:endParaRPr lang="en-US" altLang="zh-CN" sz="2400" b="1" dirty="0">
              <a:latin typeface="Century Gothic" pitchFamily="34" charset="0"/>
            </a:endParaRPr>
          </a:p>
          <a:p>
            <a:pPr marL="0" indent="0" algn="r">
              <a:spcBef>
                <a:spcPct val="0"/>
              </a:spcBef>
              <a:buClr>
                <a:srgbClr val="FFC000"/>
              </a:buClr>
              <a:buNone/>
            </a:pPr>
            <a:r>
              <a:rPr lang="en-US" altLang="zh-CN" sz="2400" i="1" dirty="0">
                <a:latin typeface="Century Gothic" pitchFamily="34" charset="0"/>
              </a:rPr>
              <a:t>NOAA JPSS Program Office, USA</a:t>
            </a:r>
          </a:p>
          <a:p>
            <a:pPr marL="0" indent="0" algn="r">
              <a:spcBef>
                <a:spcPct val="0"/>
              </a:spcBef>
              <a:buClr>
                <a:srgbClr val="FFC000"/>
              </a:buClr>
              <a:buNone/>
            </a:pPr>
            <a:endParaRPr lang="en-US" altLang="zh-CN" sz="2200" dirty="0" smtClean="0"/>
          </a:p>
          <a:p>
            <a:pPr marL="0" indent="0" algn="r">
              <a:spcBef>
                <a:spcPct val="0"/>
              </a:spcBef>
              <a:buClr>
                <a:srgbClr val="FFC000"/>
              </a:buClr>
              <a:buNone/>
            </a:pPr>
            <a:r>
              <a:rPr lang="en-US" altLang="zh-CN" sz="2200" dirty="0" smtClean="0"/>
              <a:t>June 25, 2019</a:t>
            </a:r>
            <a:r>
              <a:rPr lang="en-US" altLang="zh-CN" sz="2200" dirty="0" smtClean="0">
                <a:latin typeface="+mj-lt"/>
              </a:rPr>
              <a:t>, </a:t>
            </a:r>
            <a:r>
              <a:rPr lang="en-US" altLang="zh-CN" sz="2200" dirty="0" smtClean="0"/>
              <a:t>Chengdu, China</a:t>
            </a:r>
            <a:endParaRPr lang="en-US" altLang="zh-CN" sz="2200" dirty="0" smtClean="0">
              <a:latin typeface="+mj-lt"/>
            </a:endParaRPr>
          </a:p>
        </p:txBody>
      </p:sp>
      <p:pic>
        <p:nvPicPr>
          <p:cNvPr id="5" name="图片 1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5822542"/>
            <a:ext cx="914435" cy="791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NOAA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3655" y="5800184"/>
            <a:ext cx="915115" cy="915115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6" y="44624"/>
            <a:ext cx="1800000" cy="96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6" y="4263295"/>
            <a:ext cx="1800000" cy="1371570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1"/>
          <a:stretch>
            <a:fillRect/>
          </a:stretch>
        </p:blipFill>
        <p:spPr bwMode="auto">
          <a:xfrm>
            <a:off x="2987824" y="5815773"/>
            <a:ext cx="999625" cy="91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6" y="1052736"/>
            <a:ext cx="1791986" cy="1445872"/>
          </a:xfrm>
          <a:prstGeom prst="rect">
            <a:avLst/>
          </a:prstGeom>
        </p:spPr>
      </p:pic>
      <p:pic>
        <p:nvPicPr>
          <p:cNvPr id="13" name="Picture 12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6" y="2564904"/>
            <a:ext cx="1800000" cy="163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5885591"/>
            <a:ext cx="1189776" cy="818132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879462"/>
            <a:ext cx="1983190" cy="78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4624"/>
            <a:ext cx="7288534" cy="98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5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98" y="188640"/>
            <a:ext cx="564654" cy="56465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8" y="4320000"/>
            <a:ext cx="4280868" cy="253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16716" cy="432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6716" y="900703"/>
            <a:ext cx="2197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Sentinel-1 flood map on Aug. 31, 2017 in West Gulf region, USA</a:t>
            </a:r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92856" y="4581128"/>
            <a:ext cx="20033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VIIRS 375-m flood map in the similar region with Sentinel-1 on Aug. 31, 2017</a:t>
            </a:r>
            <a:endParaRPr lang="zh-CN" alt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116716" y="72008"/>
            <a:ext cx="3027283" cy="620688"/>
          </a:xfrm>
          <a:prstGeom prst="rect">
            <a:avLst/>
          </a:prstGeom>
          <a:solidFill>
            <a:srgbClr val="002060"/>
          </a:solidFill>
        </p:spPr>
        <p:txBody>
          <a:bodyPr vert="horz" lIns="0" rIns="0" bIns="0" anchor="ctr" anchorCtr="0">
            <a:normAutofit fontScale="62500" lnSpcReduction="20000"/>
          </a:bodyPr>
          <a:lstStyle>
            <a:defPPr>
              <a:defRPr lang="zh-CN"/>
            </a:defPPr>
            <a:lvl1pPr algn="ctr">
              <a:spcBef>
                <a:spcPct val="0"/>
              </a:spcBef>
              <a:buNone/>
              <a:defRPr kumimoji="0" sz="3600" b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Comparison </a:t>
            </a:r>
            <a:r>
              <a:rPr lang="en-US" altLang="zh-CN" dirty="0"/>
              <a:t>with </a:t>
            </a:r>
            <a:r>
              <a:rPr lang="en-US" altLang="zh-CN" dirty="0" smtClean="0"/>
              <a:t>Sentinel-1 </a:t>
            </a:r>
            <a:r>
              <a:rPr lang="en-US" altLang="zh-CN" dirty="0"/>
              <a:t>flood product</a:t>
            </a:r>
            <a:endParaRPr lang="zh-CN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116716" y="2492896"/>
            <a:ext cx="29197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FFC000"/>
              </a:buClr>
              <a:buSzPct val="75000"/>
              <a:buFont typeface="Wingdings 2" panose="05020102010507070707" pitchFamily="18" charset="2"/>
              <a:buChar char="Â"/>
            </a:pPr>
            <a:r>
              <a:rPr lang="en-US" altLang="zh-CN" sz="2000" dirty="0"/>
              <a:t>Overall, VIIRS shows consistent flood detection results with Sentinel-1.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FFC000"/>
              </a:buClr>
              <a:buSzPct val="75000"/>
              <a:buFont typeface="Wingdings 2" panose="05020102010507070707" pitchFamily="18" charset="2"/>
              <a:buChar char="Â"/>
            </a:pPr>
            <a:r>
              <a:rPr lang="en-US" altLang="zh-CN" sz="2000" dirty="0"/>
              <a:t>Over vegetation cover region, VIIRS might show larger flood extent than Sentinel-1.</a:t>
            </a:r>
            <a:endParaRPr lang="zh-CN" alt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F220-C89C-4B0C-BAF7-E6177B93B4DE}" type="slidenum">
              <a:rPr lang="zh-CN" altLang="en-US" smtClean="0"/>
              <a:t>10</a:t>
            </a:fld>
            <a:endParaRPr lang="zh-CN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809" y="6242362"/>
            <a:ext cx="1256131" cy="61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1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2792"/>
            <a:ext cx="2592288" cy="3986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" y="32793"/>
            <a:ext cx="3190037" cy="4252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019290"/>
            <a:ext cx="8283582" cy="287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-36512" y="3429000"/>
            <a:ext cx="1821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Sentinel-1 on Aug. 31, 2017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69413" y="3437137"/>
            <a:ext cx="1310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/>
              <a:t>VIIRS on Aug. 31, 2017</a:t>
            </a:r>
            <a:endParaRPr lang="zh-CN" altLang="en-US" sz="1600" b="1" dirty="0"/>
          </a:p>
        </p:txBody>
      </p:sp>
      <p:sp>
        <p:nvSpPr>
          <p:cNvPr id="2" name="Oval 1"/>
          <p:cNvSpPr/>
          <p:nvPr/>
        </p:nvSpPr>
        <p:spPr>
          <a:xfrm>
            <a:off x="-324544" y="-387424"/>
            <a:ext cx="3024336" cy="4550730"/>
          </a:xfrm>
          <a:prstGeom prst="ellipse">
            <a:avLst/>
          </a:prstGeom>
          <a:noFill/>
          <a:ln>
            <a:solidFill>
              <a:srgbClr val="FFFF00"/>
            </a:solidFill>
          </a:ln>
          <a:scene3d>
            <a:camera prst="orthographicFront">
              <a:rot lat="2400000" lon="24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206"/>
            <a:ext cx="2837939" cy="4366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16016" y="3068960"/>
            <a:ext cx="504056" cy="2880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Straight Arrow Connector 5"/>
          <p:cNvCxnSpPr>
            <a:stCxn id="4" idx="2"/>
          </p:cNvCxnSpPr>
          <p:nvPr/>
        </p:nvCxnSpPr>
        <p:spPr>
          <a:xfrm>
            <a:off x="4968044" y="3356992"/>
            <a:ext cx="0" cy="662298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2742173" y="-315416"/>
            <a:ext cx="3486011" cy="4464497"/>
          </a:xfrm>
          <a:prstGeom prst="ellipse">
            <a:avLst/>
          </a:prstGeom>
          <a:noFill/>
          <a:ln>
            <a:solidFill>
              <a:srgbClr val="FFFF00"/>
            </a:solidFill>
          </a:ln>
          <a:scene3d>
            <a:camera prst="orthographicFront">
              <a:rot lat="2400000" lon="24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Oval 13"/>
          <p:cNvSpPr/>
          <p:nvPr/>
        </p:nvSpPr>
        <p:spPr>
          <a:xfrm>
            <a:off x="5940151" y="-99392"/>
            <a:ext cx="3096345" cy="3787533"/>
          </a:xfrm>
          <a:prstGeom prst="ellipse">
            <a:avLst/>
          </a:prstGeom>
          <a:noFill/>
          <a:ln>
            <a:solidFill>
              <a:srgbClr val="FFFF00"/>
            </a:solidFill>
          </a:ln>
          <a:scene3d>
            <a:camera prst="orthographicFront">
              <a:rot lat="2400000" lon="24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3253019" y="3618643"/>
            <a:ext cx="1751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cs typeface="Times New Roman" panose="02020603050405020304" pitchFamily="18" charset="0"/>
              </a:rPr>
              <a:t>Ground truth on </a:t>
            </a:r>
            <a:r>
              <a:rPr lang="en-US" altLang="zh-CN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Sep. 02, 2017</a:t>
            </a:r>
            <a:endParaRPr lang="zh-CN" altLang="en-US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78286" y="332656"/>
            <a:ext cx="900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chemeClr val="bg1"/>
                </a:solidFill>
              </a:rPr>
              <a:t>Liberty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23476" y="498158"/>
            <a:ext cx="900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chemeClr val="bg1"/>
                </a:solidFill>
              </a:rPr>
              <a:t>Liberty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223477" y="718985"/>
            <a:ext cx="84828" cy="7597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F220-C89C-4B0C-BAF7-E6177B93B4D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45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85512"/>
            <a:ext cx="2871747" cy="28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14" y="3333212"/>
            <a:ext cx="2871747" cy="288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64362" y="1109098"/>
            <a:ext cx="2000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VIIRS false-color image on May 07, 2018 10:33 (UTC)</a:t>
            </a:r>
            <a:endParaRPr lang="zh-CN" alt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964362" y="4788744"/>
            <a:ext cx="2000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VIIRS flood map on May 07, 2018 10:33 (UTC)</a:t>
            </a:r>
            <a:endParaRPr lang="zh-CN" alt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15" y="485512"/>
            <a:ext cx="3308373" cy="4671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071" y="5197911"/>
            <a:ext cx="4000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UNOSAT flood map on May 09, 2018</a:t>
            </a:r>
            <a:endParaRPr lang="zh-CN" alt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00600" y="5613047"/>
            <a:ext cx="4000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lvl="1" indent="-357188" eaLnBrk="0" hangingPunct="0">
              <a:spcBef>
                <a:spcPct val="20000"/>
              </a:spcBef>
              <a:buSzPct val="70000"/>
              <a:buFont typeface="Times New Roman" panose="02020603050405020304" pitchFamily="18" charset="0"/>
              <a:buChar char="̶"/>
            </a:pPr>
            <a:r>
              <a:rPr lang="en-US" altLang="zh-CN" dirty="0">
                <a:solidFill>
                  <a:schemeClr val="accent2"/>
                </a:solidFill>
                <a:latin typeface="+mn-lt"/>
                <a:ea typeface="ＭＳ Ｐゴシック" charset="0"/>
              </a:rPr>
              <a:t>Compare VIIRS results (no significant flooding) with </a:t>
            </a:r>
            <a:r>
              <a:rPr lang="en-US" altLang="zh-CN" dirty="0" err="1">
                <a:solidFill>
                  <a:schemeClr val="accent2"/>
                </a:solidFill>
                <a:latin typeface="+mn-lt"/>
                <a:ea typeface="ＭＳ Ｐゴシック" charset="0"/>
              </a:rPr>
              <a:t>Radarsat</a:t>
            </a:r>
            <a:r>
              <a:rPr lang="en-US" altLang="zh-CN" dirty="0">
                <a:solidFill>
                  <a:schemeClr val="accent2"/>
                </a:solidFill>
                <a:latin typeface="+mn-lt"/>
                <a:ea typeface="ＭＳ Ｐゴシック" charset="0"/>
              </a:rPr>
              <a:t> flood results (major flooding</a:t>
            </a:r>
            <a:r>
              <a:rPr lang="en-US" altLang="zh-CN" dirty="0" smtClean="0">
                <a:solidFill>
                  <a:schemeClr val="accent2"/>
                </a:solidFill>
                <a:latin typeface="+mn-lt"/>
                <a:ea typeface="ＭＳ Ｐゴシック" charset="0"/>
              </a:rPr>
              <a:t>) on Somalia flood.</a:t>
            </a:r>
            <a:endParaRPr lang="zh-CN" altLang="en-US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763688" y="0"/>
            <a:ext cx="5580111" cy="485512"/>
          </a:xfrm>
          <a:prstGeom prst="rect">
            <a:avLst/>
          </a:prstGeom>
          <a:solidFill>
            <a:srgbClr val="002060"/>
          </a:solidFill>
        </p:spPr>
        <p:txBody>
          <a:bodyPr vert="horz" lIns="0" rIns="0" bIns="0" anchor="ctr" anchorCtr="0">
            <a:normAutofit fontScale="70000" lnSpcReduction="20000"/>
          </a:bodyPr>
          <a:lstStyle>
            <a:defPPr>
              <a:defRPr lang="zh-CN"/>
            </a:defPPr>
            <a:lvl1pPr algn="ctr">
              <a:spcBef>
                <a:spcPct val="0"/>
              </a:spcBef>
              <a:buNone/>
              <a:defRPr kumimoji="0" sz="3600" b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Comparison </a:t>
            </a:r>
            <a:r>
              <a:rPr lang="en-US" altLang="zh-CN" dirty="0"/>
              <a:t>with </a:t>
            </a:r>
            <a:r>
              <a:rPr lang="en-US" altLang="zh-CN" dirty="0" err="1" smtClean="0"/>
              <a:t>Radarsat</a:t>
            </a:r>
            <a:r>
              <a:rPr lang="en-US" altLang="zh-CN" dirty="0" smtClean="0"/>
              <a:t> </a:t>
            </a:r>
            <a:r>
              <a:rPr lang="en-US" altLang="zh-CN" dirty="0"/>
              <a:t>flood product</a:t>
            </a:r>
            <a:endParaRPr lang="zh-CN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802" y="5574860"/>
            <a:ext cx="864096" cy="4234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98" y="188640"/>
            <a:ext cx="564654" cy="56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98" y="188640"/>
            <a:ext cx="564654" cy="5646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428" y="1"/>
            <a:ext cx="2713756" cy="3858322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0" y="11097"/>
            <a:ext cx="3337218" cy="384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7628" y="3890116"/>
            <a:ext cx="2408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UNOSAT </a:t>
            </a:r>
            <a:r>
              <a:rPr lang="en-US" altLang="zh-CN" dirty="0"/>
              <a:t>flood map on May 09, </a:t>
            </a:r>
            <a:r>
              <a:rPr lang="en-US" altLang="zh-CN" dirty="0" smtClean="0"/>
              <a:t>2018</a:t>
            </a:r>
            <a:endParaRPr lang="zh-CN" alt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00" y="3400093"/>
            <a:ext cx="2880000" cy="2732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00" y="153903"/>
            <a:ext cx="2880000" cy="270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542" y="4046232"/>
            <a:ext cx="2344642" cy="242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04184" y="6211669"/>
            <a:ext cx="3039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Sentinel-2B May 03, 2018</a:t>
            </a:r>
            <a:endParaRPr lang="zh-CN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64000" y="2842661"/>
            <a:ext cx="2969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Sentinel-2B May 08, 2018</a:t>
            </a:r>
            <a:endParaRPr lang="zh-CN" alt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646771"/>
            <a:ext cx="702527" cy="7406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Straight Arrow Connector 13"/>
          <p:cNvCxnSpPr>
            <a:stCxn id="2" idx="2"/>
          </p:cNvCxnSpPr>
          <p:nvPr/>
        </p:nvCxnSpPr>
        <p:spPr>
          <a:xfrm>
            <a:off x="351264" y="1387447"/>
            <a:ext cx="3408278" cy="2658785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390428" y="780585"/>
            <a:ext cx="780128" cy="71367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170556" y="1504123"/>
            <a:ext cx="2054834" cy="135022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170556" y="153903"/>
            <a:ext cx="2054834" cy="626682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390428" y="3165826"/>
            <a:ext cx="2331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Sentinel-2B image on May 08, 2018</a:t>
            </a:r>
            <a:endParaRPr lang="zh-CN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8057" y="4555265"/>
            <a:ext cx="3625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lvl="1" indent="-357188" eaLnBrk="0" hangingPunct="0">
              <a:spcBef>
                <a:spcPct val="20000"/>
              </a:spcBef>
              <a:buSzPct val="70000"/>
              <a:buFont typeface="Times New Roman" panose="02020603050405020304" pitchFamily="18" charset="0"/>
              <a:buChar char="̶"/>
            </a:pPr>
            <a:r>
              <a:rPr lang="en-US" altLang="zh-CN" dirty="0">
                <a:solidFill>
                  <a:schemeClr val="accent2"/>
                </a:solidFill>
                <a:latin typeface="+mn-lt"/>
                <a:ea typeface="ＭＳ Ｐゴシック" charset="0"/>
              </a:rPr>
              <a:t>VIIRS can still </a:t>
            </a:r>
            <a:r>
              <a:rPr lang="en-US" altLang="zh-CN" dirty="0" smtClean="0">
                <a:solidFill>
                  <a:schemeClr val="accent2"/>
                </a:solidFill>
                <a:latin typeface="+mn-lt"/>
                <a:ea typeface="ＭＳ Ｐゴシック" charset="0"/>
              </a:rPr>
              <a:t>help </a:t>
            </a:r>
            <a:r>
              <a:rPr lang="en-US" altLang="zh-CN" dirty="0">
                <a:solidFill>
                  <a:schemeClr val="accent2"/>
                </a:solidFill>
                <a:latin typeface="+mn-lt"/>
                <a:ea typeface="ＭＳ Ｐゴシック" charset="0"/>
              </a:rPr>
              <a:t>even though the flood mapping has been dominated by </a:t>
            </a:r>
            <a:r>
              <a:rPr lang="en-US" altLang="zh-CN" dirty="0" smtClean="0">
                <a:solidFill>
                  <a:schemeClr val="accent2"/>
                </a:solidFill>
                <a:latin typeface="+mn-lt"/>
                <a:ea typeface="ＭＳ Ｐゴシック" charset="0"/>
              </a:rPr>
              <a:t>radar satellite </a:t>
            </a:r>
            <a:r>
              <a:rPr lang="en-US" altLang="zh-CN" dirty="0">
                <a:solidFill>
                  <a:schemeClr val="accent2"/>
                </a:solidFill>
                <a:latin typeface="+mn-lt"/>
                <a:ea typeface="ＭＳ Ｐゴシック" charset="0"/>
              </a:rPr>
              <a:t>imagery.</a:t>
            </a:r>
            <a:endParaRPr lang="zh-CN" altLang="en-US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11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98" y="188640"/>
            <a:ext cx="564654" cy="5646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1" y="836712"/>
            <a:ext cx="3672154" cy="3337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15" y="4350621"/>
            <a:ext cx="3101896" cy="2318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741" y="4320984"/>
            <a:ext cx="3102538" cy="2318739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609409"/>
            <a:ext cx="5274310" cy="37115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496" y="3882534"/>
            <a:ext cx="95791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Landsat</a:t>
            </a:r>
            <a:endParaRPr lang="zh-CN" alt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835696" y="3882534"/>
            <a:ext cx="75776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VIIRS</a:t>
            </a:r>
            <a:endParaRPr lang="zh-CN" alt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55576" y="4365104"/>
            <a:ext cx="1723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rgbClr val="0066FF"/>
                </a:solidFill>
              </a:rPr>
              <a:t>Supra-veg/bare soil water</a:t>
            </a:r>
            <a:endParaRPr lang="zh-CN" altLang="en-US" sz="1600" dirty="0">
              <a:solidFill>
                <a:srgbClr val="0066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72335" y="4372050"/>
            <a:ext cx="1723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rgbClr val="0066FF"/>
                </a:solidFill>
              </a:rPr>
              <a:t>Supra-snow/ice water</a:t>
            </a:r>
            <a:endParaRPr lang="zh-CN" altLang="en-US" sz="1600" dirty="0">
              <a:solidFill>
                <a:srgbClr val="0066FF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75656" y="-14483"/>
            <a:ext cx="5023463" cy="620688"/>
          </a:xfrm>
          <a:prstGeom prst="rect">
            <a:avLst/>
          </a:prstGeom>
          <a:solidFill>
            <a:srgbClr val="002060"/>
          </a:solidFill>
        </p:spPr>
        <p:txBody>
          <a:bodyPr vert="horz" lIns="0" rIns="0" bIns="0" anchor="ctr" anchorCtr="0">
            <a:normAutofit fontScale="77500" lnSpcReduction="20000"/>
          </a:bodyPr>
          <a:lstStyle>
            <a:defPPr>
              <a:defRPr lang="zh-CN"/>
            </a:defPPr>
            <a:lvl1pPr algn="ctr">
              <a:spcBef>
                <a:spcPct val="0"/>
              </a:spcBef>
              <a:buNone/>
              <a:defRPr kumimoji="0" sz="3600" b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Evaluation </a:t>
            </a:r>
            <a:r>
              <a:rPr lang="en-US" altLang="zh-CN" dirty="0"/>
              <a:t>with </a:t>
            </a:r>
            <a:r>
              <a:rPr lang="en-US" altLang="zh-CN" dirty="0" smtClean="0"/>
              <a:t>Landsat imagery</a:t>
            </a:r>
            <a:endParaRPr lang="zh-CN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F220-C89C-4B0C-BAF7-E6177B93B4D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55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98" y="188640"/>
            <a:ext cx="564654" cy="56465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" y="585376"/>
            <a:ext cx="4154495" cy="370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684" y="4242574"/>
            <a:ext cx="3804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River gauge map on Jan. 03, 2016</a:t>
            </a:r>
            <a:endParaRPr lang="zh-CN" alt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57525"/>
            <a:ext cx="5209037" cy="61838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111" y="4548955"/>
            <a:ext cx="3259172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800" b="1" dirty="0" smtClean="0">
                <a:solidFill>
                  <a:schemeClr val="tx2"/>
                </a:solidFill>
              </a:rPr>
              <a:t>What do those floods look like?</a:t>
            </a:r>
            <a:endParaRPr lang="en-US" altLang="zh-CN" sz="2800" b="1" dirty="0">
              <a:solidFill>
                <a:schemeClr val="tx2"/>
              </a:solidFill>
            </a:endParaRPr>
          </a:p>
        </p:txBody>
      </p:sp>
      <p:pic>
        <p:nvPicPr>
          <p:cNvPr id="6" name="Picture 2" descr="C:\Users\shuhan\AppData\Roaming\Tencent\Users\905274460\QQ\WinTemp\RichOle\(W(P$CXC6)_}I{(8T`2II5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598892"/>
            <a:ext cx="1346315" cy="69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774E3-7717-44D4-AAF6-8714313B362A}" type="slidenum">
              <a:rPr lang="zh-CN" altLang="en-US" b="1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pPr/>
              <a:t>15</a:t>
            </a:fld>
            <a:endParaRPr lang="zh-CN" altLang="en-US" b="1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107504" y="5650300"/>
            <a:ext cx="3638354" cy="109106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FFC000"/>
              </a:buClr>
              <a:buSzPct val="75000"/>
              <a:buFont typeface="Wingdings 2" panose="05020102010507070707" pitchFamily="18" charset="2"/>
              <a:buChar char="Â"/>
            </a:pPr>
            <a:r>
              <a:rPr lang="en-US" altLang="zh-CN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Provide river forecasters with situational awareness info for flood forecasting.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475656" y="-14483"/>
            <a:ext cx="6264696" cy="620688"/>
          </a:xfrm>
          <a:prstGeom prst="rect">
            <a:avLst/>
          </a:prstGeom>
          <a:solidFill>
            <a:srgbClr val="002060"/>
          </a:solidFill>
        </p:spPr>
        <p:txBody>
          <a:bodyPr vert="horz" lIns="0" rIns="0" bIns="0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buNone/>
              <a:defRPr kumimoji="0" sz="3600" b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Application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8900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798" y="341040"/>
            <a:ext cx="564654" cy="564654"/>
          </a:xfrm>
          <a:prstGeom prst="rect">
            <a:avLst/>
          </a:prstGeom>
        </p:spPr>
      </p:pic>
      <p:pic>
        <p:nvPicPr>
          <p:cNvPr id="371" name="image44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99519" y="31521182"/>
            <a:ext cx="1059481" cy="997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image5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47664" y="0"/>
            <a:ext cx="50292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image54.png"/>
          <p:cNvPicPr>
            <a:picLocks noChangeAspect="1"/>
          </p:cNvPicPr>
          <p:nvPr/>
        </p:nvPicPr>
        <p:blipFill>
          <a:blip r:embed="rId6">
            <a:extLst/>
          </a:blip>
          <a:srcRect l="6018" t="13635" r="9731" b="9095"/>
          <a:stretch>
            <a:fillRect/>
          </a:stretch>
        </p:blipFill>
        <p:spPr>
          <a:xfrm>
            <a:off x="14063" y="1711720"/>
            <a:ext cx="3953156" cy="3200402"/>
          </a:xfrm>
          <a:prstGeom prst="rect">
            <a:avLst/>
          </a:prstGeom>
          <a:ln w="22225">
            <a:solidFill>
              <a:srgbClr val="0F253F"/>
            </a:solidFill>
          </a:ln>
          <a:effectLst>
            <a:outerShdw blurRad="1905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375" name="Shape 375"/>
          <p:cNvSpPr/>
          <p:nvPr/>
        </p:nvSpPr>
        <p:spPr>
          <a:xfrm flipV="1">
            <a:off x="1981200" y="3047998"/>
            <a:ext cx="76200" cy="45721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6" name="Shape 376"/>
          <p:cNvSpPr/>
          <p:nvPr/>
        </p:nvSpPr>
        <p:spPr>
          <a:xfrm>
            <a:off x="1106839" y="2863332"/>
            <a:ext cx="931364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/>
            </a:lvl1pPr>
          </a:lstStyle>
          <a:p>
            <a:r>
              <a:rPr dirty="0" err="1"/>
              <a:t>Edeytsy</a:t>
            </a:r>
            <a:endParaRPr dirty="0"/>
          </a:p>
        </p:txBody>
      </p:sp>
      <p:sp>
        <p:nvSpPr>
          <p:cNvPr id="377" name="Shape 377"/>
          <p:cNvSpPr/>
          <p:nvPr/>
        </p:nvSpPr>
        <p:spPr>
          <a:xfrm>
            <a:off x="4976664" y="4114800"/>
            <a:ext cx="838200" cy="838200"/>
          </a:xfrm>
          <a:prstGeom prst="rect">
            <a:avLst/>
          </a:prstGeom>
          <a:solidFill>
            <a:schemeClr val="accent1">
              <a:alpha val="45000"/>
            </a:schemeClr>
          </a:solidFill>
          <a:ln w="2540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8" name="Shape 378"/>
          <p:cNvSpPr/>
          <p:nvPr/>
        </p:nvSpPr>
        <p:spPr>
          <a:xfrm>
            <a:off x="3967219" y="1711720"/>
            <a:ext cx="1009446" cy="2403080"/>
          </a:xfrm>
          <a:prstGeom prst="line">
            <a:avLst/>
          </a:prstGeom>
          <a:ln w="15875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9" name="Shape 379"/>
          <p:cNvSpPr/>
          <p:nvPr/>
        </p:nvSpPr>
        <p:spPr>
          <a:xfrm flipH="1" flipV="1">
            <a:off x="3964140" y="4920402"/>
            <a:ext cx="1003277" cy="32597"/>
          </a:xfrm>
          <a:prstGeom prst="line">
            <a:avLst/>
          </a:prstGeom>
          <a:ln w="15875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" name="TextBox 1"/>
          <p:cNvSpPr txBox="1"/>
          <p:nvPr/>
        </p:nvSpPr>
        <p:spPr>
          <a:xfrm rot="20453696">
            <a:off x="3078900" y="5715542"/>
            <a:ext cx="115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Lena River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2195736" y="2491052"/>
            <a:ext cx="457200" cy="34873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621405" y="2296086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Ice jam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64931" y="3429000"/>
            <a:ext cx="2459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VIIRS flood map shows the Ice-jam flood along the Lena River, Russia in May 2013.</a:t>
            </a:r>
            <a:endParaRPr lang="zh-CN" altLang="en-US" dirty="0"/>
          </a:p>
        </p:txBody>
      </p:sp>
      <p:pic>
        <p:nvPicPr>
          <p:cNvPr id="16" name="Picture 4" descr="D:\Дьиэлэр\центральный\Тэрилтэлэр\Участковая больница\больница\DSC0078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662496"/>
            <a:ext cx="2771800" cy="208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98" y="188640"/>
            <a:ext cx="564654" cy="5646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16216" y="993157"/>
            <a:ext cx="259083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FFC000"/>
              </a:buClr>
              <a:buSzPct val="75000"/>
              <a:buFont typeface="Wingdings 2" panose="05020102010507070707" pitchFamily="18" charset="2"/>
              <a:buChar char="Â"/>
            </a:pPr>
            <a:r>
              <a:rPr lang="en-US" altLang="zh-CN" sz="2000" b="1" dirty="0"/>
              <a:t>Help determine ice jams and forecast ice-jam floods by observing ice movement and evolution of flooding water.</a:t>
            </a:r>
            <a:endParaRPr lang="zh-CN" altLang="en-US" sz="2000" b="1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018820" y="111303"/>
            <a:ext cx="2088232" cy="620688"/>
          </a:xfrm>
          <a:prstGeom prst="rect">
            <a:avLst/>
          </a:prstGeom>
          <a:solidFill>
            <a:srgbClr val="002060"/>
          </a:solidFill>
        </p:spPr>
        <p:txBody>
          <a:bodyPr vert="horz" lIns="0" rIns="0" bIns="0" anchor="ctr" anchorCtr="0">
            <a:normAutofit fontScale="92500"/>
          </a:bodyPr>
          <a:lstStyle>
            <a:defPPr>
              <a:defRPr lang="zh-CN"/>
            </a:defPPr>
            <a:lvl1pPr algn="ctr">
              <a:spcBef>
                <a:spcPct val="0"/>
              </a:spcBef>
              <a:buNone/>
              <a:defRPr kumimoji="0" sz="3600" b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Application</a:t>
            </a:r>
            <a:endParaRPr lang="zh-CN" alt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479" y="6264317"/>
            <a:ext cx="1034153" cy="50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437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98" y="188640"/>
            <a:ext cx="564654" cy="5646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" y="0"/>
            <a:ext cx="6002532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6032"/>
            <a:ext cx="3897954" cy="4410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28184" y="4797152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Ice-jam flood near Yakutsk, Russia along the Lena River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5192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BFAF65-086F-48DA-B50B-11FC95A7223B}" type="slidenum">
              <a:rPr lang="en-US" smtClean="0"/>
              <a:t>18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76015" y="1093861"/>
            <a:ext cx="24112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Where is the water going?</a:t>
            </a:r>
            <a:endParaRPr lang="en-US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3575934" y="1547104"/>
            <a:ext cx="2292210" cy="2242998"/>
            <a:chOff x="1696339" y="1555334"/>
            <a:chExt cx="2292210" cy="224299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61" t="15415" r="27603" b="54792"/>
            <a:stretch/>
          </p:blipFill>
          <p:spPr>
            <a:xfrm>
              <a:off x="1696339" y="1555334"/>
              <a:ext cx="2292210" cy="2142391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008120" y="3429000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04.19</a:t>
              </a:r>
              <a:endParaRPr lang="en-US" b="1" dirty="0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0" t="9753" r="63148" b="47156"/>
          <a:stretch/>
        </p:blipFill>
        <p:spPr>
          <a:xfrm>
            <a:off x="879143" y="3793151"/>
            <a:ext cx="2713861" cy="225727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312800" y="1560963"/>
            <a:ext cx="2452101" cy="2142392"/>
            <a:chOff x="6489180" y="1810841"/>
            <a:chExt cx="2171084" cy="200208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60" t="15997" r="25731" b="53084"/>
            <a:stretch/>
          </p:blipFill>
          <p:spPr>
            <a:xfrm>
              <a:off x="6489180" y="1810841"/>
              <a:ext cx="1974079" cy="200208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925326" y="3404749"/>
              <a:ext cx="734938" cy="345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04.21</a:t>
              </a:r>
              <a:endParaRPr lang="en-US" b="1" dirty="0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5" t="22464" r="29912" b="25474"/>
          <a:stretch/>
        </p:blipFill>
        <p:spPr>
          <a:xfrm>
            <a:off x="3635896" y="3793151"/>
            <a:ext cx="2511224" cy="227032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2428" y="5672278"/>
            <a:ext cx="834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04.22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95043" y="6123893"/>
            <a:ext cx="7892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VIIRS flood maps indicated the dynamic change of snowmelt floodwater along the Red River Basin, Minnesota, USA in April, 2018. </a:t>
            </a:r>
            <a:endParaRPr lang="zh-CN" alt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98" y="188640"/>
            <a:ext cx="564654" cy="56465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49" y="1547104"/>
            <a:ext cx="2172106" cy="215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150448" y="341970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04.18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835375" y="5660362"/>
            <a:ext cx="834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04.23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168832" y="4059924"/>
            <a:ext cx="2903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 how the Snake River channel has accumulated nearly all of the runoff and is showing significant amounts of water compared to the surrounding area.</a:t>
            </a:r>
            <a:endParaRPr lang="en-US" dirty="0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475656" y="44624"/>
            <a:ext cx="6264696" cy="620688"/>
          </a:xfrm>
          <a:prstGeom prst="rect">
            <a:avLst/>
          </a:prstGeom>
          <a:solidFill>
            <a:srgbClr val="002060"/>
          </a:solidFill>
        </p:spPr>
        <p:txBody>
          <a:bodyPr vert="horz" lIns="0" rIns="0" bIns="0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buNone/>
              <a:defRPr kumimoji="0" sz="3600" b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Application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67767" y="692696"/>
            <a:ext cx="72398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FFC000"/>
              </a:buClr>
              <a:buSzPct val="75000"/>
              <a:buFont typeface="Wingdings 2" panose="05020102010507070707" pitchFamily="18" charset="2"/>
              <a:buChar char="Â"/>
            </a:pPr>
            <a:r>
              <a:rPr lang="en-US" altLang="zh-CN" sz="2000" b="1" dirty="0"/>
              <a:t>Help determine water movement during snow-melt season.</a:t>
            </a:r>
            <a:endParaRPr lang="zh-CN" altLang="en-US" sz="2000" b="1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077" y="5618111"/>
            <a:ext cx="864096" cy="42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64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908720"/>
            <a:ext cx="7920880" cy="5256584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buClr>
                <a:srgbClr val="FFC000"/>
              </a:buClr>
              <a:buSzPct val="75000"/>
              <a:buFont typeface="Wingdings 2" panose="05020102010507070707" pitchFamily="18" charset="2"/>
              <a:buChar char="Â"/>
            </a:pPr>
            <a:r>
              <a:rPr lang="en-US" altLang="zh-CN" sz="2400" dirty="0"/>
              <a:t>Cloud cover is the </a:t>
            </a:r>
            <a:r>
              <a:rPr lang="en-US" altLang="zh-CN" sz="2400" dirty="0" smtClean="0"/>
              <a:t>major </a:t>
            </a:r>
            <a:r>
              <a:rPr lang="en-US" altLang="zh-CN" sz="2400" dirty="0"/>
              <a:t>limitation for flood detection using </a:t>
            </a:r>
            <a:r>
              <a:rPr lang="en-US" altLang="zh-CN" sz="2400" dirty="0" smtClean="0"/>
              <a:t>the VIIRS </a:t>
            </a:r>
            <a:r>
              <a:rPr lang="en-US" altLang="zh-CN" sz="2400" dirty="0"/>
              <a:t>imagery, which prevents continuous detection on flood water and causes latency to detect flood water from intensive rainfall.</a:t>
            </a:r>
          </a:p>
          <a:p>
            <a:pPr marL="708660" lvl="1" indent="-342900">
              <a:lnSpc>
                <a:spcPct val="125000"/>
              </a:lnSpc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altLang="zh-CN" sz="2200" dirty="0"/>
              <a:t>The contradiction is: no clouds, no rainfall, and then no </a:t>
            </a:r>
            <a:r>
              <a:rPr lang="en-US" altLang="zh-CN" sz="2200" dirty="0" smtClean="0"/>
              <a:t>floods.</a:t>
            </a:r>
          </a:p>
          <a:p>
            <a:pPr marL="708660" lvl="1" indent="-342900">
              <a:lnSpc>
                <a:spcPct val="125000"/>
              </a:lnSpc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altLang="zh-CN" sz="2200" dirty="0" smtClean="0"/>
              <a:t>Latency </a:t>
            </a:r>
            <a:r>
              <a:rPr lang="en-US" altLang="zh-CN" sz="2200" dirty="0"/>
              <a:t>may prevent the product from flood prediction, but is still okay for flood extent investigation and loss assessment</a:t>
            </a:r>
            <a:r>
              <a:rPr lang="en-US" altLang="zh-CN" sz="2200" dirty="0" smtClean="0"/>
              <a:t>.</a:t>
            </a:r>
            <a:endParaRPr lang="en-US" altLang="zh-CN" sz="22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DC90-2FCC-4DB0-9B97-29CEB84F6D2C}" type="slidenum">
              <a:rPr lang="zh-CN" altLang="en-US" smtClean="0"/>
              <a:pPr/>
              <a:t>19</a:t>
            </a:fld>
            <a:endParaRPr lang="zh-CN" alt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99592" y="122500"/>
            <a:ext cx="7056784" cy="620688"/>
          </a:xfrm>
          <a:prstGeom prst="rect">
            <a:avLst/>
          </a:prstGeom>
          <a:solidFill>
            <a:srgbClr val="002060"/>
          </a:solidFill>
        </p:spPr>
        <p:txBody>
          <a:bodyPr vert="horz" lIns="0" rIns="0" bIns="0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buNone/>
              <a:defRPr kumimoji="0" sz="3600" b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Issues with the VIIRS flood detection</a:t>
            </a:r>
            <a:endParaRPr lang="zh-CN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98" y="188640"/>
            <a:ext cx="564654" cy="56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06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908720"/>
            <a:ext cx="6840760" cy="540060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buClr>
                <a:srgbClr val="FFC000"/>
              </a:buClr>
              <a:buSzPct val="75000"/>
              <a:buFont typeface="Wingdings 2" panose="05020102010507070707" pitchFamily="18" charset="2"/>
              <a:buChar char=""/>
            </a:pPr>
            <a:r>
              <a:rPr lang="en-US" altLang="zh-CN" sz="2400" dirty="0" smtClean="0"/>
              <a:t>Background </a:t>
            </a:r>
          </a:p>
          <a:p>
            <a:pPr>
              <a:lnSpc>
                <a:spcPct val="110000"/>
              </a:lnSpc>
              <a:buClr>
                <a:srgbClr val="FFC000"/>
              </a:buClr>
              <a:buSzPct val="75000"/>
              <a:buFont typeface="Wingdings 2" panose="05020102010507070707" pitchFamily="18" charset="2"/>
              <a:buChar char=""/>
            </a:pPr>
            <a:r>
              <a:rPr lang="en-US" altLang="zh-CN" sz="2400" dirty="0" smtClean="0"/>
              <a:t>Introduction to the Version 1.0 software</a:t>
            </a:r>
          </a:p>
          <a:p>
            <a:pPr lvl="1">
              <a:lnSpc>
                <a:spcPct val="110000"/>
              </a:lnSpc>
              <a:buClr>
                <a:srgbClr val="FFC000"/>
              </a:buClr>
              <a:buSzPct val="75000"/>
              <a:buFont typeface="Wingdings" panose="05000000000000000000" pitchFamily="2" charset="2"/>
              <a:buChar char="ü"/>
            </a:pPr>
            <a:r>
              <a:rPr lang="en-US" altLang="zh-CN" sz="2000" dirty="0" smtClean="0"/>
              <a:t>Algorithm and software development</a:t>
            </a:r>
          </a:p>
          <a:p>
            <a:pPr lvl="1">
              <a:lnSpc>
                <a:spcPct val="110000"/>
              </a:lnSpc>
              <a:buClr>
                <a:srgbClr val="FFC000"/>
              </a:buClr>
              <a:buSzPct val="75000"/>
              <a:buFont typeface="Wingdings" panose="05000000000000000000" pitchFamily="2" charset="2"/>
              <a:buChar char="ü"/>
            </a:pPr>
            <a:r>
              <a:rPr lang="en-US" altLang="zh-CN" sz="2000" dirty="0" smtClean="0"/>
              <a:t>Evaluation and validation</a:t>
            </a:r>
          </a:p>
          <a:p>
            <a:pPr lvl="1">
              <a:lnSpc>
                <a:spcPct val="110000"/>
              </a:lnSpc>
              <a:buClr>
                <a:srgbClr val="FFC000"/>
              </a:buClr>
              <a:buSzPct val="75000"/>
              <a:buFont typeface="Wingdings" panose="05000000000000000000" pitchFamily="2" charset="2"/>
              <a:buChar char="ü"/>
            </a:pPr>
            <a:r>
              <a:rPr lang="en-US" altLang="zh-CN" sz="2000" dirty="0" smtClean="0"/>
              <a:t>Application of the VIIRS flood products</a:t>
            </a:r>
          </a:p>
          <a:p>
            <a:pPr>
              <a:lnSpc>
                <a:spcPct val="110000"/>
              </a:lnSpc>
              <a:buClr>
                <a:srgbClr val="FFC000"/>
              </a:buClr>
              <a:buSzPct val="75000"/>
              <a:buFont typeface="Wingdings 2" panose="05020102010507070707" pitchFamily="18" charset="2"/>
              <a:buChar char=""/>
            </a:pPr>
            <a:r>
              <a:rPr lang="en-US" altLang="zh-CN" sz="2400" dirty="0" smtClean="0"/>
              <a:t>Integration with GOES-16/ABI data in the flood mapping software</a:t>
            </a:r>
          </a:p>
          <a:p>
            <a:pPr lvl="1">
              <a:lnSpc>
                <a:spcPct val="110000"/>
              </a:lnSpc>
              <a:buClr>
                <a:srgbClr val="FFC000"/>
              </a:buClr>
              <a:buSzPct val="75000"/>
              <a:buFont typeface="Wingdings" panose="05000000000000000000" pitchFamily="2" charset="2"/>
              <a:buChar char="ü"/>
            </a:pPr>
            <a:r>
              <a:rPr lang="en-US" altLang="zh-CN" sz="2000" dirty="0" smtClean="0"/>
              <a:t>Potential improvement from ABI data</a:t>
            </a:r>
            <a:endParaRPr lang="en-US" altLang="zh-CN" sz="2000" dirty="0"/>
          </a:p>
          <a:p>
            <a:pPr lvl="1">
              <a:lnSpc>
                <a:spcPct val="110000"/>
              </a:lnSpc>
              <a:buClr>
                <a:srgbClr val="FFC000"/>
              </a:buClr>
              <a:buSzPct val="75000"/>
              <a:buFont typeface="Wingdings" panose="05000000000000000000" pitchFamily="2" charset="2"/>
              <a:buChar char="ü"/>
            </a:pPr>
            <a:r>
              <a:rPr lang="en-US" altLang="zh-CN" sz="2000" dirty="0"/>
              <a:t>Development of the ABI </a:t>
            </a:r>
            <a:r>
              <a:rPr lang="en-US" altLang="zh-CN" sz="2000" dirty="0" smtClean="0"/>
              <a:t>flood mapping software</a:t>
            </a:r>
            <a:endParaRPr lang="en-US" altLang="zh-CN" sz="2000" dirty="0"/>
          </a:p>
          <a:p>
            <a:pPr>
              <a:lnSpc>
                <a:spcPct val="110000"/>
              </a:lnSpc>
              <a:buClr>
                <a:srgbClr val="FFC000"/>
              </a:buClr>
              <a:buSzPct val="75000"/>
              <a:buFont typeface="Wingdings 2" panose="05020102010507070707" pitchFamily="18" charset="2"/>
              <a:buChar char=""/>
            </a:pPr>
            <a:r>
              <a:rPr lang="en-US" altLang="zh-CN" sz="2400" dirty="0" smtClean="0"/>
              <a:t>Development of GEO-LEO flood product</a:t>
            </a:r>
          </a:p>
          <a:p>
            <a:pPr>
              <a:lnSpc>
                <a:spcPct val="110000"/>
              </a:lnSpc>
              <a:buClr>
                <a:srgbClr val="FFC000"/>
              </a:buClr>
              <a:buSzPct val="75000"/>
              <a:buFont typeface="Wingdings 2" panose="05020102010507070707" pitchFamily="18" charset="2"/>
              <a:buChar char=""/>
            </a:pPr>
            <a:r>
              <a:rPr lang="en-US" altLang="zh-CN" sz="2400" dirty="0" smtClean="0"/>
              <a:t>Future plan</a:t>
            </a:r>
          </a:p>
          <a:p>
            <a:pPr>
              <a:lnSpc>
                <a:spcPct val="110000"/>
              </a:lnSpc>
              <a:buClr>
                <a:srgbClr val="FFC000"/>
              </a:buClr>
              <a:buSzPct val="75000"/>
              <a:buFont typeface="Wingdings 2" panose="05020102010507070707" pitchFamily="18" charset="2"/>
              <a:buChar char=""/>
            </a:pPr>
            <a:r>
              <a:rPr lang="en-US" altLang="zh-CN" sz="2400" dirty="0" smtClean="0"/>
              <a:t>Reference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55576" y="72008"/>
            <a:ext cx="6840760" cy="620688"/>
          </a:xfrm>
          <a:prstGeom prst="rect">
            <a:avLst/>
          </a:prstGeom>
          <a:solidFill>
            <a:srgbClr val="002060"/>
          </a:solidFill>
        </p:spPr>
        <p:txBody>
          <a:bodyPr vert="horz" lIns="0" rIns="0" bIns="0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buNone/>
              <a:defRPr kumimoji="0" sz="3600" b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F220-C89C-4B0C-BAF7-E6177B93B4DE}" type="slidenum">
              <a:rPr lang="zh-CN" altLang="en-US" smtClean="0"/>
              <a:t>2</a:t>
            </a:fld>
            <a:endParaRPr lang="zh-CN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98" y="188640"/>
            <a:ext cx="564654" cy="56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9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4500000" cy="3600000"/>
          </a:xfrm>
        </p:spPr>
      </p:pic>
      <p:sp>
        <p:nvSpPr>
          <p:cNvPr id="7" name="TextBox 6"/>
          <p:cNvSpPr txBox="1"/>
          <p:nvPr/>
        </p:nvSpPr>
        <p:spPr>
          <a:xfrm>
            <a:off x="609600" y="44196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GOES-16/ABI flood animation in Venezuela on Aug. 16, 2018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74700" y="4289400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GOES-16/ABI daily composition produces a completely clear-sky flood map in Venezuela on Aug. 16, 2018</a:t>
            </a:r>
            <a:endParaRPr lang="zh-CN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100" y="895350"/>
            <a:ext cx="4500000" cy="3375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99592" y="122500"/>
            <a:ext cx="7056784" cy="620688"/>
          </a:xfrm>
          <a:prstGeom prst="rect">
            <a:avLst/>
          </a:prstGeom>
          <a:solidFill>
            <a:srgbClr val="002060"/>
          </a:solidFill>
        </p:spPr>
        <p:txBody>
          <a:bodyPr vert="horz" lIns="0" rIns="0" bIns="0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buNone/>
              <a:defRPr kumimoji="0" sz="3600" b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Strength of GOES-16/ABI Flood maps</a:t>
            </a:r>
            <a:endParaRPr lang="zh-CN" alt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004" y="3789040"/>
            <a:ext cx="864096" cy="423499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4214064" y="1484784"/>
            <a:ext cx="648072" cy="331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703301" y="5445224"/>
            <a:ext cx="7490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The 15-minute GOES-16/ABI flood maps produce a completely clear-sky daily flood map.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7131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98" y="188640"/>
            <a:ext cx="564654" cy="56465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2"/>
            <a:ext cx="5400000" cy="395121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859425"/>
            <a:ext cx="3960000" cy="29700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76200"/>
            <a:ext cx="302260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83372"/>
            <a:ext cx="1800000" cy="2122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62600" y="3536259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VIIRS 375-m flood map shows more detail</a:t>
            </a:r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14800" y="487680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ABI flood map is completely clear-sky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24500" y="76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VIIRS</a:t>
            </a:r>
            <a:endParaRPr lang="zh-CN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0" y="4343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ABI</a:t>
            </a:r>
            <a:endParaRPr lang="zh-CN" alt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104" y="6405477"/>
            <a:ext cx="864096" cy="42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56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98" y="188640"/>
            <a:ext cx="564654" cy="56465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96" y="100564"/>
            <a:ext cx="2160000" cy="158048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587" y="80808"/>
            <a:ext cx="2160000" cy="16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00808"/>
            <a:ext cx="6817641" cy="49885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96" y="94887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VIIRS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19696" y="1133544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ABI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7544" y="1844824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Blended</a:t>
            </a:r>
            <a:endParaRPr lang="zh-CN" alt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580112" y="218213"/>
            <a:ext cx="3487316" cy="620688"/>
          </a:xfrm>
          <a:prstGeom prst="rect">
            <a:avLst/>
          </a:prstGeom>
          <a:solidFill>
            <a:srgbClr val="002060"/>
          </a:solidFill>
        </p:spPr>
        <p:txBody>
          <a:bodyPr vert="horz" lIns="0" rIns="0" bIns="0" anchor="ctr" anchorCtr="0">
            <a:normAutofit fontScale="70000" lnSpcReduction="20000"/>
          </a:bodyPr>
          <a:lstStyle>
            <a:defPPr>
              <a:defRPr lang="zh-CN"/>
            </a:defPPr>
            <a:lvl1pPr algn="ctr">
              <a:spcBef>
                <a:spcPct val="0"/>
              </a:spcBef>
              <a:buNone/>
              <a:defRPr kumimoji="0" sz="3600" b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Joint ABI/VIIRS flood maps</a:t>
            </a:r>
            <a:endParaRPr lang="zh-CN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925145" y="2101498"/>
            <a:ext cx="2218855" cy="4138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FFC000"/>
              </a:buClr>
              <a:buSzPct val="75000"/>
              <a:buFont typeface="Wingdings 2" panose="05020102010507070707" pitchFamily="18" charset="2"/>
              <a:buChar char="Â"/>
            </a:pPr>
            <a:r>
              <a:rPr lang="en-US" altLang="zh-CN" sz="2000" dirty="0"/>
              <a:t>The joint ABI/VIIRS flood maps inherit both the maximal clear-sky coverage from the ABI results and the good inundation detail from the VIIRS results.</a:t>
            </a:r>
            <a:endParaRPr lang="zh-CN" alt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551" y="6165304"/>
            <a:ext cx="1015594" cy="49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48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88" y="970121"/>
            <a:ext cx="6408712" cy="505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67544" y="79931"/>
            <a:ext cx="7524836" cy="620688"/>
          </a:xfrm>
          <a:prstGeom prst="rect">
            <a:avLst/>
          </a:prstGeom>
          <a:solidFill>
            <a:srgbClr val="002060"/>
          </a:solidFill>
        </p:spPr>
        <p:txBody>
          <a:bodyPr vert="horz" lIns="0" rIns="0" bIns="0" anchor="ctr" anchorCtr="0">
            <a:normAutofit fontScale="77500" lnSpcReduction="20000"/>
          </a:bodyPr>
          <a:lstStyle>
            <a:defPPr>
              <a:defRPr lang="zh-CN"/>
            </a:defPPr>
            <a:lvl1pPr algn="ctr">
              <a:spcBef>
                <a:spcPct val="0"/>
              </a:spcBef>
              <a:buNone/>
              <a:defRPr kumimoji="0" sz="3600" b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Development of the ABI flood mapping software</a:t>
            </a: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44208" y="980728"/>
            <a:ext cx="2699792" cy="5373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FFC000"/>
              </a:buClr>
              <a:buSzPct val="75000"/>
              <a:buFont typeface="Wingdings 2" panose="05020102010507070707" pitchFamily="18" charset="2"/>
              <a:buChar char="Â"/>
            </a:pPr>
            <a:r>
              <a:rPr lang="en-US" altLang="zh-CN" sz="2200" dirty="0"/>
              <a:t>Adjusted from the VIIRS flood detection algorithms.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FFC000"/>
              </a:buClr>
              <a:buSzPct val="75000"/>
              <a:buFont typeface="Wingdings 2" panose="05020102010507070707" pitchFamily="18" charset="2"/>
              <a:buChar char="Â"/>
            </a:pPr>
            <a:r>
              <a:rPr lang="en-US" altLang="zh-CN" sz="2200" dirty="0"/>
              <a:t>Flood detection is done based on 5-minute ABI data first, and then </a:t>
            </a:r>
            <a:r>
              <a:rPr lang="en-US" altLang="zh-CN" sz="2200" dirty="0" smtClean="0"/>
              <a:t>a composition process is done on all </a:t>
            </a:r>
            <a:r>
              <a:rPr lang="en-US" altLang="zh-CN" sz="2200" dirty="0"/>
              <a:t>the previous 5-minute flood maps to update the results each hour</a:t>
            </a:r>
            <a:r>
              <a:rPr lang="en-US" altLang="zh-CN" sz="2200" dirty="0" smtClean="0"/>
              <a:t>.</a:t>
            </a:r>
            <a:endParaRPr lang="zh-CN" altLang="en-US" sz="2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98" y="188640"/>
            <a:ext cx="564654" cy="56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92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05" y="-819472"/>
            <a:ext cx="9180000" cy="9180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907704" y="116632"/>
            <a:ext cx="5904656" cy="620688"/>
          </a:xfrm>
          <a:prstGeom prst="rect">
            <a:avLst/>
          </a:prstGeom>
          <a:solidFill>
            <a:srgbClr val="002060"/>
          </a:solidFill>
        </p:spPr>
        <p:txBody>
          <a:bodyPr vert="horz" lIns="0" rIns="0" bIns="0" anchor="ctr" anchorCtr="0">
            <a:normAutofit fontScale="70000" lnSpcReduction="20000"/>
          </a:bodyPr>
          <a:lstStyle>
            <a:defPPr>
              <a:defRPr lang="zh-CN"/>
            </a:defPPr>
            <a:lvl1pPr algn="ctr">
              <a:spcBef>
                <a:spcPct val="0"/>
              </a:spcBef>
              <a:buNone/>
              <a:defRPr kumimoji="0" sz="3600" b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GOES-16/ABI hourly composited flood maps</a:t>
            </a:r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72" y="6165304"/>
            <a:ext cx="1011019" cy="4955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98" y="188640"/>
            <a:ext cx="564654" cy="56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4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98" y="188640"/>
            <a:ext cx="564654" cy="564654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" y="692696"/>
            <a:ext cx="9000000" cy="5405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907704" y="72008"/>
            <a:ext cx="5904656" cy="620688"/>
          </a:xfrm>
          <a:prstGeom prst="rect">
            <a:avLst/>
          </a:prstGeom>
          <a:solidFill>
            <a:srgbClr val="002060"/>
          </a:solidFill>
        </p:spPr>
        <p:txBody>
          <a:bodyPr vert="horz" lIns="0" rIns="0" bIns="0" anchor="ctr" anchorCtr="0">
            <a:normAutofit fontScale="70000" lnSpcReduction="20000"/>
          </a:bodyPr>
          <a:lstStyle>
            <a:defPPr>
              <a:defRPr lang="zh-CN"/>
            </a:defPPr>
            <a:lvl1pPr algn="ctr">
              <a:spcBef>
                <a:spcPct val="0"/>
              </a:spcBef>
              <a:buNone/>
              <a:defRPr kumimoji="0" sz="3600" b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GOES-16/ABI daily composited flood maps</a:t>
            </a:r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6284" y="6060862"/>
            <a:ext cx="8480171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FFC000"/>
              </a:buClr>
              <a:buSzPct val="75000"/>
              <a:buFont typeface="Wingdings 2" panose="05020102010507070707" pitchFamily="18" charset="2"/>
              <a:buChar char="Â"/>
            </a:pPr>
            <a:r>
              <a:rPr lang="en-US" altLang="zh-CN" sz="2000" dirty="0" smtClean="0"/>
              <a:t>The ABI daily composited flood maps derive the maximal clear-sky coverage for flood mapping.</a:t>
            </a:r>
            <a:endParaRPr lang="en-US" altLang="zh-CN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696" y="5445225"/>
            <a:ext cx="1256131" cy="61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4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98" y="188640"/>
            <a:ext cx="564654" cy="564654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87990"/>
            <a:ext cx="9000000" cy="5405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907704" y="72008"/>
            <a:ext cx="5904656" cy="620688"/>
          </a:xfrm>
          <a:prstGeom prst="rect">
            <a:avLst/>
          </a:prstGeom>
          <a:solidFill>
            <a:srgbClr val="002060"/>
          </a:solidFill>
        </p:spPr>
        <p:txBody>
          <a:bodyPr vert="horz" lIns="0" rIns="0" bIns="0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buNone/>
              <a:defRPr kumimoji="0" sz="3600" b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VIIRS flood maps</a:t>
            </a:r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696" y="5445225"/>
            <a:ext cx="1256131" cy="61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buClr>
                <a:srgbClr val="FFC000"/>
              </a:buClr>
              <a:buSzPct val="75000"/>
              <a:buFont typeface="Wingdings 2" panose="05020102010507070707" pitchFamily="18" charset="2"/>
              <a:buChar char="Â"/>
            </a:pPr>
            <a:r>
              <a:rPr lang="en-US" altLang="zh-CN" sz="2800" dirty="0"/>
              <a:t>Extend the capability to the other satellite imagery</a:t>
            </a:r>
          </a:p>
          <a:p>
            <a:pPr marL="708660" lvl="1" indent="-342900">
              <a:lnSpc>
                <a:spcPct val="125000"/>
              </a:lnSpc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altLang="zh-CN" sz="2200" dirty="0"/>
              <a:t>Himawari-8/AHI flood mapping</a:t>
            </a:r>
          </a:p>
          <a:p>
            <a:pPr marL="708660" lvl="1" indent="-342900">
              <a:lnSpc>
                <a:spcPct val="125000"/>
              </a:lnSpc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altLang="zh-CN" sz="2200" dirty="0"/>
              <a:t>FY-3D/MERSI flood mapping</a:t>
            </a:r>
          </a:p>
          <a:p>
            <a:pPr marL="708660" lvl="1" indent="-342900">
              <a:lnSpc>
                <a:spcPct val="125000"/>
              </a:lnSpc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altLang="zh-CN" sz="2200" dirty="0"/>
              <a:t>FY-4A/AGRI flood mapping</a:t>
            </a:r>
          </a:p>
          <a:p>
            <a:pPr>
              <a:lnSpc>
                <a:spcPct val="110000"/>
              </a:lnSpc>
              <a:buClr>
                <a:srgbClr val="FFC000"/>
              </a:buClr>
              <a:buSzPct val="75000"/>
              <a:buFont typeface="Wingdings 2" panose="05020102010507070707" pitchFamily="18" charset="2"/>
              <a:buChar char="Â"/>
            </a:pPr>
            <a:r>
              <a:rPr lang="en-US" altLang="zh-CN" sz="2800" dirty="0"/>
              <a:t>Blend the results together and develop GEO-LEO flood products</a:t>
            </a:r>
          </a:p>
          <a:p>
            <a:pPr marL="708660" lvl="1" indent="-342900">
              <a:lnSpc>
                <a:spcPct val="125000"/>
              </a:lnSpc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altLang="zh-CN" sz="2200" dirty="0"/>
              <a:t>Blended ABI/AHI/AGRI/VIIRS/MERSI flood product</a:t>
            </a:r>
          </a:p>
          <a:p>
            <a:pPr>
              <a:lnSpc>
                <a:spcPct val="110000"/>
              </a:lnSpc>
              <a:buClr>
                <a:srgbClr val="FFC000"/>
              </a:buClr>
              <a:buSzPct val="75000"/>
              <a:buFont typeface="Wingdings 2" panose="05020102010507070707" pitchFamily="18" charset="2"/>
              <a:buChar char="Â"/>
            </a:pPr>
            <a:r>
              <a:rPr lang="en-US" altLang="zh-CN" sz="2800" dirty="0"/>
              <a:t>Partially solve the issues from cloud cover for flood mapping</a:t>
            </a:r>
            <a:endParaRPr lang="zh-CN" altLang="en-US" sz="2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47664" y="188640"/>
            <a:ext cx="6264696" cy="764704"/>
          </a:xfrm>
          <a:prstGeom prst="rect">
            <a:avLst/>
          </a:prstGeom>
          <a:solidFill>
            <a:srgbClr val="002060"/>
          </a:solidFill>
        </p:spPr>
        <p:txBody>
          <a:bodyPr vert="horz" lIns="0" rIns="0" bIns="0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buNone/>
              <a:defRPr kumimoji="0" sz="3600" b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Develop GEO-LEO flood products</a:t>
            </a:r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98" y="188640"/>
            <a:ext cx="564654" cy="56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32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04" y="591884"/>
            <a:ext cx="6912768" cy="62214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1196752"/>
            <a:ext cx="138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Himawari-8/AHI flood animation in Cambodia on Aug. 21, 2018</a:t>
            </a:r>
            <a:endParaRPr lang="zh-CN" alt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19672" y="26120"/>
            <a:ext cx="6264696" cy="465585"/>
          </a:xfrm>
          <a:prstGeom prst="rect">
            <a:avLst/>
          </a:prstGeom>
          <a:solidFill>
            <a:srgbClr val="002060"/>
          </a:solidFill>
        </p:spPr>
        <p:txBody>
          <a:bodyPr vert="horz" lIns="0" rIns="0" bIns="0" anchor="ctr" anchorCtr="0">
            <a:normAutofit fontScale="92500" lnSpcReduction="20000"/>
          </a:bodyPr>
          <a:lstStyle>
            <a:defPPr>
              <a:defRPr lang="zh-CN"/>
            </a:defPPr>
            <a:lvl1pPr algn="ctr">
              <a:spcBef>
                <a:spcPct val="0"/>
              </a:spcBef>
              <a:buNone/>
              <a:defRPr kumimoji="0" sz="3600" b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Himawari-8/AHI Flood </a:t>
            </a:r>
            <a:r>
              <a:rPr lang="en-US" altLang="zh-CN" dirty="0"/>
              <a:t>M</a:t>
            </a:r>
            <a:r>
              <a:rPr lang="en-US" altLang="zh-CN" dirty="0" smtClean="0"/>
              <a:t>apping</a:t>
            </a:r>
            <a:endParaRPr lang="zh-CN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630" y="6177277"/>
            <a:ext cx="1256131" cy="6156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98" y="188640"/>
            <a:ext cx="564654" cy="56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6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98" y="188640"/>
            <a:ext cx="564654" cy="5646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2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362" y="4098944"/>
            <a:ext cx="3630047" cy="24264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98944"/>
            <a:ext cx="4312586" cy="24258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90" y="78586"/>
            <a:ext cx="7891802" cy="764704"/>
          </a:xfrm>
          <a:solidFill>
            <a:srgbClr val="002060"/>
          </a:solidFill>
        </p:spPr>
        <p:txBody>
          <a:bodyPr vert="horz" lIns="0" rIns="0" bIns="0" anchor="ctr" anchorCtr="0">
            <a:normAutofit/>
          </a:bodyPr>
          <a:lstStyle/>
          <a:p>
            <a:r>
              <a:rPr lang="en-US" altLang="zh-CN" sz="3200" dirty="0">
                <a:solidFill>
                  <a:schemeClr val="bg1"/>
                </a:solidFill>
              </a:rPr>
              <a:t>Flood ̶ A frequent and costly natural disaster 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11207" y="4125335"/>
            <a:ext cx="3404107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Hurricane Harvey flood in 2017: </a:t>
            </a:r>
          </a:p>
          <a:p>
            <a:r>
              <a:rPr lang="en-US" altLang="zh-CN" sz="1600" dirty="0" smtClean="0"/>
              <a:t>107 killed, economic loss: $125B</a:t>
            </a:r>
            <a:endParaRPr lang="zh-CN" alt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692435" y="4084528"/>
            <a:ext cx="3404107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New York flood in 2012: </a:t>
            </a:r>
            <a:endParaRPr lang="en-US" altLang="zh-CN" sz="1600" dirty="0" smtClean="0"/>
          </a:p>
          <a:p>
            <a:r>
              <a:rPr lang="en-US" altLang="zh-CN" sz="1600" dirty="0" smtClean="0"/>
              <a:t>233 </a:t>
            </a:r>
            <a:r>
              <a:rPr lang="en-US" altLang="zh-CN" sz="1600" dirty="0"/>
              <a:t>killed, economic loss: $75B</a:t>
            </a:r>
            <a:endParaRPr lang="zh-CN" altLang="en-US" sz="1600" dirty="0"/>
          </a:p>
        </p:txBody>
      </p:sp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36" y="1276618"/>
            <a:ext cx="3240360" cy="236530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DC90-2FCC-4DB0-9B97-29CEB84F6D2C}" type="slidenum">
              <a:rPr lang="zh-CN" altLang="en-US" b="1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pPr/>
              <a:t>3</a:t>
            </a:fld>
            <a:endParaRPr lang="zh-CN" altLang="en-US" b="1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601" y="1057490"/>
            <a:ext cx="4826124" cy="280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27984" y="105749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WMO’s International </a:t>
            </a:r>
            <a:r>
              <a:rPr lang="en-US" altLang="zh-CN" dirty="0"/>
              <a:t>C</a:t>
            </a:r>
            <a:r>
              <a:rPr lang="en-US" altLang="zh-CN" dirty="0" smtClean="0"/>
              <a:t>harter</a:t>
            </a:r>
            <a:endParaRPr lang="zh-CN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98" y="188640"/>
            <a:ext cx="564654" cy="56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0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98" y="188640"/>
            <a:ext cx="564654" cy="5646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7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98" y="188640"/>
            <a:ext cx="564654" cy="5646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9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80" y="576064"/>
            <a:ext cx="6281936" cy="62819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1196752"/>
            <a:ext cx="1728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FY4A/AGRI flood animation in India on Aug. 21, 2018</a:t>
            </a:r>
            <a:endParaRPr lang="zh-CN" alt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19672" y="26120"/>
            <a:ext cx="6264696" cy="465585"/>
          </a:xfrm>
          <a:prstGeom prst="rect">
            <a:avLst/>
          </a:prstGeom>
          <a:solidFill>
            <a:srgbClr val="002060"/>
          </a:solidFill>
        </p:spPr>
        <p:txBody>
          <a:bodyPr vert="horz" lIns="0" rIns="0" bIns="0" anchor="ctr" anchorCtr="0">
            <a:normAutofit fontScale="92500" lnSpcReduction="20000"/>
          </a:bodyPr>
          <a:lstStyle>
            <a:defPPr>
              <a:defRPr lang="zh-CN"/>
            </a:defPPr>
            <a:lvl1pPr algn="ctr">
              <a:spcBef>
                <a:spcPct val="0"/>
              </a:spcBef>
              <a:buNone/>
              <a:defRPr kumimoji="0" sz="3600" b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FY4A/AGRI Flood </a:t>
            </a:r>
            <a:r>
              <a:rPr lang="en-US" altLang="zh-CN" dirty="0"/>
              <a:t>M</a:t>
            </a:r>
            <a:r>
              <a:rPr lang="en-US" altLang="zh-CN" dirty="0" smtClean="0"/>
              <a:t>apping</a:t>
            </a:r>
            <a:endParaRPr lang="zh-CN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84" y="6243605"/>
            <a:ext cx="1256131" cy="6156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98" y="188640"/>
            <a:ext cx="564654" cy="56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31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" y="21948"/>
            <a:ext cx="4500000" cy="450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21948"/>
            <a:ext cx="4500000" cy="4500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73508"/>
            <a:ext cx="17018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73508"/>
            <a:ext cx="17018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39392" y="4593209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AGRI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57776" y="461984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AHI</a:t>
            </a:r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88224" y="4595743"/>
            <a:ext cx="24482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The spatial resolution of AHI around India decreases to 3-km in longitude direction, which brings issues to the flood detection and geolocation. 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4144" y="5140980"/>
            <a:ext cx="24018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AGRI (centering around 104.7</a:t>
            </a:r>
            <a:r>
              <a:rPr lang="en-US" altLang="zh-CN" dirty="0" smtClean="0">
                <a:latin typeface="Times New Roman"/>
                <a:cs typeface="Times New Roman"/>
              </a:rPr>
              <a:t>º E</a:t>
            </a:r>
            <a:r>
              <a:rPr lang="en-US" altLang="zh-CN" dirty="0" smtClean="0"/>
              <a:t>) has better spatial resolution and geolocation accuracy around India.</a:t>
            </a:r>
            <a:endParaRPr lang="zh-CN" alt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" y="3906310"/>
            <a:ext cx="1256131" cy="61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70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9" y="2064382"/>
            <a:ext cx="4424895" cy="31303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287" y="2064382"/>
            <a:ext cx="4350414" cy="30785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7544" y="5223599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FY-3D/MERSI flood map in Venezuela shows consistent flood detection results to Suomi-NPP/VIIRS.</a:t>
            </a:r>
            <a:endParaRPr lang="zh-CN" alt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72320" y="495099"/>
            <a:ext cx="6264696" cy="557637"/>
          </a:xfrm>
          <a:prstGeom prst="rect">
            <a:avLst/>
          </a:prstGeom>
          <a:solidFill>
            <a:srgbClr val="002060"/>
          </a:solidFill>
        </p:spPr>
        <p:txBody>
          <a:bodyPr vert="horz" lIns="0" rIns="0" bIns="0" anchor="ctr" anchorCtr="0">
            <a:normAutofit lnSpcReduction="10000"/>
          </a:bodyPr>
          <a:lstStyle>
            <a:defPPr>
              <a:defRPr lang="zh-CN"/>
            </a:defPPr>
            <a:lvl1pPr algn="ctr">
              <a:spcBef>
                <a:spcPct val="0"/>
              </a:spcBef>
              <a:buNone/>
              <a:defRPr kumimoji="0" sz="3600" b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FY3D/MERSI Flood </a:t>
            </a:r>
            <a:r>
              <a:rPr lang="en-US" altLang="zh-CN" dirty="0"/>
              <a:t>M</a:t>
            </a:r>
            <a:r>
              <a:rPr lang="en-US" altLang="zh-CN" dirty="0" smtClean="0"/>
              <a:t>apping</a:t>
            </a:r>
            <a:endParaRPr lang="zh-CN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98" y="188640"/>
            <a:ext cx="564654" cy="56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0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92514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  <a:buClr>
                <a:srgbClr val="FFC000"/>
              </a:buClr>
              <a:buSzPct val="75000"/>
              <a:buFont typeface="Wingdings 2" panose="05020102010507070707" pitchFamily="18" charset="2"/>
              <a:buChar char="Â"/>
            </a:pPr>
            <a:r>
              <a:rPr lang="en-US" altLang="zh-CN" sz="3000" dirty="0"/>
              <a:t>The VIIRS flood software has already been available in CSPP.</a:t>
            </a:r>
          </a:p>
          <a:p>
            <a:pPr marL="708660" lvl="1" indent="-342900">
              <a:lnSpc>
                <a:spcPct val="145000"/>
              </a:lnSpc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altLang="zh-CN" dirty="0"/>
              <a:t>First released in 2017</a:t>
            </a:r>
          </a:p>
          <a:p>
            <a:pPr marL="708660" lvl="1" indent="-342900">
              <a:lnSpc>
                <a:spcPct val="145000"/>
              </a:lnSpc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altLang="zh-CN" dirty="0"/>
              <a:t>An update was released in 2018</a:t>
            </a:r>
          </a:p>
          <a:p>
            <a:pPr>
              <a:lnSpc>
                <a:spcPct val="120000"/>
              </a:lnSpc>
              <a:buClr>
                <a:srgbClr val="FFC000"/>
              </a:buClr>
              <a:buSzPct val="75000"/>
              <a:buFont typeface="Wingdings 2" panose="05020102010507070707" pitchFamily="18" charset="2"/>
              <a:buChar char="Â"/>
            </a:pPr>
            <a:r>
              <a:rPr lang="en-US" altLang="zh-CN" sz="3000" dirty="0"/>
              <a:t>A new version will be delivered to CSPP later this year to fix some issues in the current version.</a:t>
            </a:r>
          </a:p>
          <a:p>
            <a:pPr marL="708660" lvl="1" indent="-342900">
              <a:lnSpc>
                <a:spcPct val="145000"/>
              </a:lnSpc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altLang="zh-CN" dirty="0"/>
              <a:t>Sun glint contamination</a:t>
            </a:r>
          </a:p>
          <a:p>
            <a:pPr marL="708660" lvl="1" indent="-342900">
              <a:lnSpc>
                <a:spcPct val="145000"/>
              </a:lnSpc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altLang="zh-CN" dirty="0"/>
              <a:t>Integrate </a:t>
            </a:r>
            <a:r>
              <a:rPr lang="en-US" altLang="zh-CN" dirty="0" err="1"/>
              <a:t>Clavr</a:t>
            </a:r>
            <a:r>
              <a:rPr lang="en-US" altLang="zh-CN" dirty="0"/>
              <a:t>-x cloud mask</a:t>
            </a:r>
          </a:p>
          <a:p>
            <a:pPr marL="708660" lvl="1" indent="-342900">
              <a:lnSpc>
                <a:spcPct val="145000"/>
              </a:lnSpc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altLang="zh-CN" dirty="0"/>
              <a:t>Better quality on the minor flood detection</a:t>
            </a:r>
          </a:p>
          <a:p>
            <a:pPr>
              <a:lnSpc>
                <a:spcPct val="130000"/>
              </a:lnSpc>
              <a:buClr>
                <a:srgbClr val="FFC000"/>
              </a:buClr>
              <a:buSzPct val="75000"/>
              <a:buFont typeface="Wingdings 2" panose="05020102010507070707" pitchFamily="18" charset="2"/>
              <a:buChar char="Â"/>
            </a:pPr>
            <a:r>
              <a:rPr lang="en-US" altLang="zh-CN" sz="3000" dirty="0"/>
              <a:t>ABI/AHI flood mapping software can be delivered through CSPP/GEO if requested by JPSS Program Office.</a:t>
            </a:r>
          </a:p>
          <a:p>
            <a:pPr>
              <a:lnSpc>
                <a:spcPct val="130000"/>
              </a:lnSpc>
              <a:buClr>
                <a:srgbClr val="FFC000"/>
              </a:buClr>
              <a:buSzPct val="75000"/>
              <a:buFont typeface="Wingdings 2" panose="05020102010507070707" pitchFamily="18" charset="2"/>
              <a:buChar char="Â"/>
            </a:pPr>
            <a:r>
              <a:rPr lang="en-US" altLang="zh-CN" sz="3000" dirty="0"/>
              <a:t>Software for blended GEO-LEO flood products can be delivered through CSPP if requested by JPSS Program Office.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39769" y="332656"/>
            <a:ext cx="6264696" cy="773661"/>
          </a:xfrm>
          <a:prstGeom prst="rect">
            <a:avLst/>
          </a:prstGeom>
          <a:solidFill>
            <a:srgbClr val="002060"/>
          </a:solidFill>
        </p:spPr>
        <p:txBody>
          <a:bodyPr vert="horz" lIns="0" rIns="0" bIns="0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buNone/>
              <a:defRPr kumimoji="0" sz="3600" b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Future plan</a:t>
            </a:r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98" y="188640"/>
            <a:ext cx="564654" cy="56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6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836712"/>
            <a:ext cx="8784976" cy="5616624"/>
          </a:xfrm>
        </p:spPr>
        <p:txBody>
          <a:bodyPr>
            <a:noAutofit/>
          </a:bodyPr>
          <a:lstStyle/>
          <a:p>
            <a:pPr>
              <a:lnSpc>
                <a:spcPct val="125000"/>
              </a:lnSpc>
            </a:pPr>
            <a:r>
              <a:rPr lang="pt-BR" altLang="zh-CN" sz="1600" dirty="0"/>
              <a:t>SanmeiLi, DonglianSun, Mitchell </a:t>
            </a:r>
            <a:r>
              <a:rPr lang="pt-BR" altLang="zh-CN" sz="1600" dirty="0" smtClean="0"/>
              <a:t>Goldberg, </a:t>
            </a:r>
            <a:r>
              <a:rPr lang="pt-BR" altLang="zh-CN" sz="1600" dirty="0"/>
              <a:t>Bill Sjoberg, David Santek, Jay P. Hoffman, Mike DeWeese, Pedro Restrepo, Scott Lindsey, Eric Holloway (</a:t>
            </a:r>
            <a:r>
              <a:rPr lang="pt-BR" altLang="zh-CN" sz="1600" dirty="0" smtClean="0"/>
              <a:t>2017). </a:t>
            </a:r>
            <a:r>
              <a:rPr lang="en-US" altLang="zh-CN" sz="1600" dirty="0"/>
              <a:t>Automatic near real-time flood detection using Suomi-NPP/VIIRS data, </a:t>
            </a:r>
            <a:r>
              <a:rPr lang="en-US" altLang="zh-CN" sz="1600" i="1" dirty="0"/>
              <a:t>Remote Sensing of </a:t>
            </a:r>
            <a:r>
              <a:rPr lang="en-US" altLang="zh-CN" sz="1600" i="1" dirty="0" smtClean="0"/>
              <a:t>Environment, </a:t>
            </a:r>
            <a:r>
              <a:rPr lang="en-US" altLang="zh-CN" sz="1600" dirty="0"/>
              <a:t>204 (2018) 672–689</a:t>
            </a:r>
            <a:endParaRPr lang="pt-BR" altLang="zh-CN" sz="1600" dirty="0" smtClean="0"/>
          </a:p>
          <a:p>
            <a:pPr>
              <a:lnSpc>
                <a:spcPct val="125000"/>
              </a:lnSpc>
            </a:pPr>
            <a:r>
              <a:rPr lang="pt-BR" altLang="zh-CN" sz="1600" dirty="0" smtClean="0"/>
              <a:t>SanmeiLi</a:t>
            </a:r>
            <a:r>
              <a:rPr lang="pt-BR" altLang="zh-CN" sz="1600" dirty="0"/>
              <a:t>, DonglianSun, Mitchell Goldberg &amp; Bill Sjoberg (2015). </a:t>
            </a:r>
            <a:r>
              <a:rPr lang="en-US" altLang="zh-CN" sz="1600" dirty="0"/>
              <a:t>Object-based automatic terrain shadow removal from SNPP/VIIRS flood maps, </a:t>
            </a:r>
            <a:r>
              <a:rPr lang="pt-BR" altLang="zh-CN" sz="1600" i="1" dirty="0"/>
              <a:t>International Journal of Remote Sensing</a:t>
            </a:r>
            <a:r>
              <a:rPr lang="pt-BR" altLang="zh-CN" sz="1600" dirty="0"/>
              <a:t>, </a:t>
            </a:r>
            <a:r>
              <a:rPr lang="en-US" altLang="zh-CN" sz="1600" dirty="0"/>
              <a:t>Vol. 36, No. 21, </a:t>
            </a:r>
            <a:r>
              <a:rPr lang="en-US" altLang="zh-CN" sz="1600" dirty="0" smtClean="0"/>
              <a:t>5504–5522</a:t>
            </a:r>
            <a:endParaRPr lang="pt-BR" altLang="zh-CN" sz="1600" b="1" dirty="0" smtClean="0"/>
          </a:p>
          <a:p>
            <a:pPr lvl="0">
              <a:lnSpc>
                <a:spcPct val="125000"/>
              </a:lnSpc>
            </a:pPr>
            <a:r>
              <a:rPr lang="pt-BR" altLang="zh-CN" sz="1600" dirty="0" smtClean="0"/>
              <a:t>SanmeiLi</a:t>
            </a:r>
            <a:r>
              <a:rPr lang="pt-BR" altLang="zh-CN" sz="1600" dirty="0"/>
              <a:t>, DonglianSun, Mitchell Goldberg &amp; Antony Stefanidis (2013). Derivation of 30-m-resolution Water Maps from TERRA/MODIS and SRTM. </a:t>
            </a:r>
            <a:r>
              <a:rPr lang="pt-BR" altLang="zh-CN" sz="1600" i="1" dirty="0"/>
              <a:t>Remote Sensing of Environment</a:t>
            </a:r>
            <a:r>
              <a:rPr lang="pt-BR" altLang="zh-CN" sz="1600" dirty="0"/>
              <a:t> </a:t>
            </a:r>
            <a:r>
              <a:rPr lang="pt-BR" altLang="zh-CN" sz="1600" dirty="0" smtClean="0"/>
              <a:t>, 134 </a:t>
            </a:r>
            <a:r>
              <a:rPr lang="pt-BR" altLang="zh-CN" sz="1600" dirty="0"/>
              <a:t>(2013) 417–430</a:t>
            </a:r>
            <a:endParaRPr lang="zh-CN" altLang="zh-CN" sz="1600" dirty="0"/>
          </a:p>
          <a:p>
            <a:pPr lvl="0">
              <a:lnSpc>
                <a:spcPct val="125000"/>
              </a:lnSpc>
            </a:pPr>
            <a:r>
              <a:rPr lang="pt-BR" altLang="zh-CN" sz="1600" dirty="0"/>
              <a:t>SanmeiLi, DonglianSun, YunyueYu, Ivan Csiszar, Antony Stefanidis, &amp; Mitch D. Goldberg (2012). A New Shortwave Infrared (SWIR) Method for Quantitative Water Fraction Derivation and Evaluation with EOS/MODIS and Landsat/TM data. </a:t>
            </a:r>
            <a:r>
              <a:rPr lang="pt-BR" altLang="zh-CN" sz="1600" i="1" dirty="0"/>
              <a:t>IEEE Transactions on Geoscience and Remote Sensing</a:t>
            </a:r>
            <a:r>
              <a:rPr lang="pt-BR" altLang="zh-CN" sz="1600" dirty="0"/>
              <a:t>, Vol. 51, Issue 3 </a:t>
            </a:r>
            <a:endParaRPr lang="zh-CN" altLang="zh-CN" sz="1600" dirty="0"/>
          </a:p>
          <a:p>
            <a:pPr lvl="0">
              <a:lnSpc>
                <a:spcPct val="125000"/>
              </a:lnSpc>
            </a:pPr>
            <a:r>
              <a:rPr lang="pt-BR" altLang="zh-CN" sz="1600" dirty="0"/>
              <a:t>Sanmei Li, Donglian Sun &amp; Yunyue Yu (2013). Automatic cloud-shadow removal from flood/standing water maps using MSG/SEVIRI imagery, </a:t>
            </a:r>
            <a:r>
              <a:rPr lang="pt-BR" altLang="zh-CN" sz="1600" i="1" dirty="0"/>
              <a:t>International Journal of Remote Sensing</a:t>
            </a:r>
            <a:r>
              <a:rPr lang="pt-BR" altLang="zh-CN" sz="1600" dirty="0"/>
              <a:t>, 34:15, 5487-5502</a:t>
            </a:r>
          </a:p>
          <a:p>
            <a:pPr lvl="0">
              <a:lnSpc>
                <a:spcPct val="125000"/>
              </a:lnSpc>
            </a:pPr>
            <a:r>
              <a:rPr lang="pt-BR" altLang="zh-CN" sz="1600" dirty="0"/>
              <a:t>DonglianSun, YunyueYu, RuiZhang, SanmeiLi, and Mitchel D. Goldberg (2012). Towards Operational Automatic Flood Detection Using EOS/MODIS data. </a:t>
            </a:r>
            <a:r>
              <a:rPr lang="pt-BR" altLang="zh-CN" sz="1600" i="1" dirty="0"/>
              <a:t>Photogrammetric Engineering &amp; Remote Sensing</a:t>
            </a:r>
            <a:r>
              <a:rPr lang="pt-BR" altLang="zh-CN" sz="1600" dirty="0"/>
              <a:t>, 78 (6</a:t>
            </a:r>
            <a:r>
              <a:rPr lang="pt-BR" altLang="zh-CN" sz="1600" dirty="0" smtClean="0"/>
              <a:t>).</a:t>
            </a:r>
            <a:endParaRPr lang="zh-CN" altLang="zh-CN" sz="16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50365" y="44624"/>
            <a:ext cx="5023463" cy="792088"/>
          </a:xfrm>
          <a:prstGeom prst="rect">
            <a:avLst/>
          </a:prstGeom>
          <a:solidFill>
            <a:srgbClr val="002060"/>
          </a:solidFill>
        </p:spPr>
        <p:txBody>
          <a:bodyPr vert="horz" lIns="0" rIns="0" bIns="0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buNone/>
              <a:defRPr kumimoji="0" sz="3600" b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Reference</a:t>
            </a:r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F220-C89C-4B0C-BAF7-E6177B93B4DE}" type="slidenum">
              <a:rPr lang="zh-CN" altLang="en-US" smtClean="0"/>
              <a:t>36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98" y="188640"/>
            <a:ext cx="564654" cy="56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7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744" y="260648"/>
            <a:ext cx="3729608" cy="1154097"/>
          </a:xfrm>
        </p:spPr>
        <p:txBody>
          <a:bodyPr>
            <a:normAutofit/>
          </a:bodyPr>
          <a:lstStyle/>
          <a:p>
            <a:r>
              <a:rPr lang="en-US" altLang="zh-CN" sz="6600" dirty="0" smtClean="0"/>
              <a:t>Thanks!</a:t>
            </a:r>
            <a:endParaRPr lang="zh-CN" altLang="en-US" sz="6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7920880" cy="493654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F220-C89C-4B0C-BAF7-E6177B93B4DE}" type="slidenum">
              <a:rPr lang="zh-CN" altLang="en-US" smtClean="0"/>
              <a:t>37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98" y="188640"/>
            <a:ext cx="564654" cy="56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304" y="810398"/>
            <a:ext cx="4896543" cy="4346794"/>
          </a:xfrm>
        </p:spPr>
        <p:txBody>
          <a:bodyPr>
            <a:noAutofit/>
          </a:bodyPr>
          <a:lstStyle/>
          <a:p>
            <a:pPr>
              <a:buClr>
                <a:srgbClr val="FFC000"/>
              </a:buClr>
              <a:buSzPct val="75000"/>
              <a:buFont typeface="Wingdings 2" panose="05020102010507070707" pitchFamily="18" charset="2"/>
              <a:buChar char=""/>
            </a:pPr>
            <a:r>
              <a:rPr lang="en-US" altLang="zh-CN" sz="2200" dirty="0"/>
              <a:t>An ice-jam flood occurring in Galena, Alaska in May, 2013 attracted a lot of attention. The flood changed rapidly and many local Alaskans were evacuated during mid night</a:t>
            </a:r>
            <a:r>
              <a:rPr lang="en-US" altLang="zh-CN" sz="2200" dirty="0" smtClean="0"/>
              <a:t>.</a:t>
            </a:r>
            <a:endParaRPr lang="en-US" altLang="zh-CN" sz="2200" dirty="0"/>
          </a:p>
          <a:p>
            <a:pPr>
              <a:buClr>
                <a:srgbClr val="FFC000"/>
              </a:buClr>
              <a:buSzPct val="75000"/>
              <a:buFont typeface="Wingdings 2" panose="05020102010507070707" pitchFamily="18" charset="2"/>
              <a:buChar char=""/>
            </a:pPr>
            <a:r>
              <a:rPr lang="en-US" altLang="zh-CN" sz="2200" dirty="0"/>
              <a:t>Many other destructive floods urge more attention to flood detection</a:t>
            </a:r>
            <a:r>
              <a:rPr lang="en-US" altLang="zh-CN" sz="2200" dirty="0" smtClean="0"/>
              <a:t>.</a:t>
            </a:r>
            <a:endParaRPr lang="en-US" altLang="zh-CN" sz="2400" dirty="0"/>
          </a:p>
          <a:p>
            <a:pPr>
              <a:lnSpc>
                <a:spcPct val="120000"/>
              </a:lnSpc>
              <a:buClr>
                <a:srgbClr val="FFC000"/>
              </a:buClr>
              <a:buSzPct val="75000"/>
              <a:buFont typeface="Wingdings 2" panose="05020102010507070707" pitchFamily="18" charset="2"/>
              <a:buChar char="Â"/>
            </a:pPr>
            <a:r>
              <a:rPr lang="en-US" altLang="zh-CN" sz="2200" dirty="0"/>
              <a:t>SNPP/VIIRS data show special advantages in flood detection.</a:t>
            </a:r>
          </a:p>
          <a:p>
            <a:pPr marL="708660" lvl="1" indent="-342900">
              <a:lnSpc>
                <a:spcPct val="110000"/>
              </a:lnSpc>
              <a:buClr>
                <a:srgbClr val="FFC000"/>
              </a:buClr>
              <a:buSzPct val="75000"/>
              <a:buFont typeface="Wingdings" panose="05000000000000000000" pitchFamily="2" charset="2"/>
              <a:buChar char="ü"/>
            </a:pPr>
            <a:r>
              <a:rPr lang="en-US" altLang="en-US" sz="1800" dirty="0">
                <a:solidFill>
                  <a:srgbClr val="0000FF"/>
                </a:solidFill>
              </a:rPr>
              <a:t>3000km swath without gaps even at the equator and constant 375-m spatial resolution across the scan in Imager </a:t>
            </a:r>
            <a:r>
              <a:rPr lang="en-US" altLang="en-US" sz="1800" dirty="0" smtClean="0">
                <a:solidFill>
                  <a:srgbClr val="0000FF"/>
                </a:solidFill>
              </a:rPr>
              <a:t>bands</a:t>
            </a:r>
            <a:endParaRPr lang="en-US" altLang="en-US" sz="1800" dirty="0">
              <a:solidFill>
                <a:srgbClr val="0000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171733" y="908720"/>
            <a:ext cx="3960440" cy="3960440"/>
            <a:chOff x="0" y="1224025"/>
            <a:chExt cx="3600450" cy="2971754"/>
          </a:xfrm>
        </p:grpSpPr>
        <p:pic>
          <p:nvPicPr>
            <p:cNvPr id="6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97142"/>
              <a:ext cx="3600450" cy="1798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9750" y="1224025"/>
              <a:ext cx="1790700" cy="1192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44617"/>
              <a:ext cx="1800225" cy="1154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179513" y="5013176"/>
            <a:ext cx="4824535" cy="1152128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FFC000"/>
              </a:buClr>
              <a:buSzPct val="75000"/>
              <a:buFont typeface="Wingdings 2" panose="05020102010507070707" pitchFamily="18" charset="2"/>
              <a:buChar char=""/>
            </a:pPr>
            <a:endParaRPr lang="en-US" altLang="zh-CN" sz="22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55576" y="72008"/>
            <a:ext cx="6840760" cy="620688"/>
          </a:xfrm>
          <a:prstGeom prst="rect">
            <a:avLst/>
          </a:prstGeom>
          <a:solidFill>
            <a:srgbClr val="002060"/>
          </a:solidFill>
        </p:spPr>
        <p:txBody>
          <a:bodyPr vert="horz" lIns="0" rIns="0" bIns="0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buNone/>
              <a:defRPr kumimoji="0" sz="3600" b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Background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F220-C89C-4B0C-BAF7-E6177B93B4DE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12" name="Rectangle 11"/>
          <p:cNvSpPr/>
          <p:nvPr/>
        </p:nvSpPr>
        <p:spPr>
          <a:xfrm>
            <a:off x="255468" y="5157192"/>
            <a:ext cx="8853036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rgbClr val="FFC000"/>
              </a:buClr>
              <a:buSzPct val="75000"/>
              <a:buFont typeface="Wingdings 2" panose="05020102010507070707" pitchFamily="18" charset="2"/>
              <a:buChar char="Â"/>
            </a:pPr>
            <a:r>
              <a:rPr lang="en-US" altLang="zh-CN" sz="2200" dirty="0"/>
              <a:t>Initialized by JPSS Proving Ground &amp; Risk Reduction Program </a:t>
            </a:r>
            <a:r>
              <a:rPr lang="en-US" altLang="zh-CN" sz="2200" dirty="0" smtClean="0"/>
              <a:t>since 2013, </a:t>
            </a:r>
            <a:r>
              <a:rPr lang="en-US" altLang="zh-CN" sz="2200" dirty="0"/>
              <a:t>flood detection software has been developed to generate near real-time flood products using SNPP/VIIRS imagery.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98" y="188640"/>
            <a:ext cx="564654" cy="56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79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5" y="708758"/>
            <a:ext cx="6430356" cy="5240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67544" y="79931"/>
            <a:ext cx="7524836" cy="620688"/>
          </a:xfrm>
          <a:prstGeom prst="rect">
            <a:avLst/>
          </a:prstGeom>
          <a:solidFill>
            <a:srgbClr val="002060"/>
          </a:solidFill>
        </p:spPr>
        <p:txBody>
          <a:bodyPr vert="horz" lIns="0" rIns="0" bIns="0" anchor="ctr" anchorCtr="0">
            <a:normAutofit fontScale="62500" lnSpcReduction="20000"/>
          </a:bodyPr>
          <a:lstStyle>
            <a:defPPr>
              <a:defRPr lang="zh-CN"/>
            </a:defPPr>
            <a:lvl1pPr algn="ctr">
              <a:spcBef>
                <a:spcPct val="0"/>
              </a:spcBef>
              <a:buNone/>
              <a:defRPr kumimoji="0" sz="3600" b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Development of the VIIRS flood mapping software Version 1.0</a:t>
            </a:r>
            <a:endParaRPr lang="zh-CN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9800" y="683404"/>
            <a:ext cx="1353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Module 1: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800" y="2396392"/>
            <a:ext cx="1353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Module 2: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800" y="3995772"/>
            <a:ext cx="1353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Module 3:</a:t>
            </a:r>
            <a:endParaRPr lang="zh-CN" altLang="en-US" dirty="0"/>
          </a:p>
        </p:txBody>
      </p:sp>
      <p:sp>
        <p:nvSpPr>
          <p:cNvPr id="12" name="Rectangle 11"/>
          <p:cNvSpPr/>
          <p:nvPr/>
        </p:nvSpPr>
        <p:spPr>
          <a:xfrm>
            <a:off x="6444208" y="980728"/>
            <a:ext cx="2627783" cy="4468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110000"/>
              </a:lnSpc>
              <a:spcBef>
                <a:spcPct val="20000"/>
              </a:spcBef>
              <a:buClr>
                <a:srgbClr val="FFC000"/>
              </a:buClr>
              <a:buSzPct val="75000"/>
              <a:buFont typeface="Wingdings 2" panose="05020102010507070707" pitchFamily="18" charset="2"/>
              <a:buChar char="Â"/>
            </a:pPr>
            <a:r>
              <a:rPr lang="en-US" altLang="zh-CN" sz="2400" dirty="0" smtClean="0"/>
              <a:t>Capability:</a:t>
            </a:r>
            <a:endParaRPr lang="en-US" altLang="zh-CN" sz="2400" dirty="0"/>
          </a:p>
          <a:p>
            <a:pPr marL="541338" lvl="1" indent="-274638">
              <a:lnSpc>
                <a:spcPct val="125000"/>
              </a:lnSpc>
              <a:spcBef>
                <a:spcPct val="20000"/>
              </a:spcBef>
              <a:buClr>
                <a:srgbClr val="FFC000"/>
              </a:buClr>
              <a:buSzPct val="75000"/>
              <a:buFont typeface="Wingdings" panose="05000000000000000000" pitchFamily="2" charset="2"/>
              <a:buChar char="ü"/>
            </a:pPr>
            <a:r>
              <a:rPr lang="en-US" altLang="zh-CN" sz="2000" dirty="0" smtClean="0"/>
              <a:t>To detect flood in </a:t>
            </a:r>
            <a:r>
              <a:rPr lang="en-US" altLang="zh-CN" sz="2000" dirty="0"/>
              <a:t>any </a:t>
            </a:r>
            <a:r>
              <a:rPr lang="en-US" altLang="zh-CN" sz="2000" dirty="0" smtClean="0"/>
              <a:t>land regions </a:t>
            </a:r>
            <a:r>
              <a:rPr lang="en-US" altLang="zh-CN" sz="2000" dirty="0"/>
              <a:t>between 80°S and 80°N under solar zenith angles less than </a:t>
            </a:r>
            <a:r>
              <a:rPr lang="en-US" altLang="zh-CN" sz="2000" dirty="0" smtClean="0"/>
              <a:t>85°automatically.</a:t>
            </a:r>
          </a:p>
          <a:p>
            <a:pPr marL="541338" lvl="1" indent="-274638">
              <a:lnSpc>
                <a:spcPct val="125000"/>
              </a:lnSpc>
              <a:spcBef>
                <a:spcPct val="20000"/>
              </a:spcBef>
              <a:buClr>
                <a:srgbClr val="FFC000"/>
              </a:buClr>
              <a:buSzPct val="75000"/>
              <a:buFont typeface="Wingdings" panose="05000000000000000000" pitchFamily="2" charset="2"/>
              <a:buChar char="ü"/>
            </a:pPr>
            <a:r>
              <a:rPr lang="en-US" altLang="zh-CN" sz="2000" dirty="0" smtClean="0"/>
              <a:t>To produce VIIRS 375-m floodwater fraction products.</a:t>
            </a:r>
            <a:endParaRPr lang="en-US" altLang="zh-CN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547664" y="6066347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Version 1.0 Software components and algorithm flow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F220-C89C-4B0C-BAF7-E6177B93B4DE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98" y="188640"/>
            <a:ext cx="564654" cy="56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1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230" y="664955"/>
            <a:ext cx="6326218" cy="4979673"/>
          </a:xfrm>
        </p:spPr>
      </p:pic>
      <p:sp>
        <p:nvSpPr>
          <p:cNvPr id="5" name="TextBox 4"/>
          <p:cNvSpPr txBox="1"/>
          <p:nvPr/>
        </p:nvSpPr>
        <p:spPr>
          <a:xfrm>
            <a:off x="-2964" y="5608035"/>
            <a:ext cx="8784976" cy="1190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FFC000"/>
              </a:buClr>
              <a:buSzPct val="75000"/>
              <a:buFont typeface="Wingdings 2" panose="05020102010507070707" pitchFamily="18" charset="2"/>
              <a:buChar char="Â"/>
            </a:pPr>
            <a:r>
              <a:rPr lang="en-US" altLang="zh-CN" sz="2200" dirty="0"/>
              <a:t>SNPP/VIIRS 375-m near real-time flood maps are now routinely available in the CONUS and </a:t>
            </a:r>
            <a:r>
              <a:rPr lang="en-US" altLang="zh-CN" sz="2200" dirty="0" smtClean="0"/>
              <a:t>Alaska: </a:t>
            </a:r>
            <a:r>
              <a:rPr lang="en-US" altLang="zh-CN" sz="2200" dirty="0"/>
              <a:t>http://realearth.ssec.wisc.edu/?</a:t>
            </a:r>
            <a:r>
              <a:rPr lang="en-US" altLang="zh-CN" sz="2200" dirty="0" smtClean="0"/>
              <a:t>products=RIVER-FLDall-US</a:t>
            </a:r>
            <a:endParaRPr lang="zh-CN" altLang="en-US" sz="2200" dirty="0"/>
          </a:p>
        </p:txBody>
      </p:sp>
      <p:sp>
        <p:nvSpPr>
          <p:cNvPr id="2" name="Rectangle 1"/>
          <p:cNvSpPr/>
          <p:nvPr/>
        </p:nvSpPr>
        <p:spPr>
          <a:xfrm>
            <a:off x="1213169" y="3057321"/>
            <a:ext cx="2957369" cy="2571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125000"/>
              </a:lnSpc>
              <a:spcBef>
                <a:spcPct val="20000"/>
              </a:spcBef>
              <a:buClr>
                <a:srgbClr val="FFC000"/>
              </a:buClr>
              <a:buSzPct val="75000"/>
              <a:buFont typeface="Wingdings" panose="05000000000000000000" pitchFamily="2" charset="2"/>
              <a:buChar char="ü"/>
            </a:pPr>
            <a:r>
              <a:rPr lang="en-US" altLang="zh-CN" dirty="0"/>
              <a:t>Near real-time process: running routinely at SSEC and GINA using SNPP direct broadcast data.</a:t>
            </a:r>
          </a:p>
          <a:p>
            <a:pPr marL="342900" lvl="1" indent="-342900">
              <a:lnSpc>
                <a:spcPct val="125000"/>
              </a:lnSpc>
              <a:spcBef>
                <a:spcPct val="20000"/>
              </a:spcBef>
              <a:buClr>
                <a:srgbClr val="FFC000"/>
              </a:buClr>
              <a:buSzPct val="75000"/>
              <a:buFont typeface="Wingdings" panose="05000000000000000000" pitchFamily="2" charset="2"/>
              <a:buChar char="ü"/>
            </a:pPr>
            <a:r>
              <a:rPr lang="en-US" altLang="zh-CN" dirty="0"/>
              <a:t>Products are available in AWIPS-II and SSEC’s Real Earth.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21058" y="13062"/>
            <a:ext cx="6840760" cy="620688"/>
          </a:xfrm>
          <a:prstGeom prst="rect">
            <a:avLst/>
          </a:prstGeom>
          <a:solidFill>
            <a:srgbClr val="002060"/>
          </a:solidFill>
        </p:spPr>
        <p:txBody>
          <a:bodyPr vert="horz" lIns="0" rIns="0" bIns="0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buNone/>
              <a:defRPr kumimoji="0" sz="3600" b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Routine Process</a:t>
            </a:r>
            <a:endParaRPr lang="zh-CN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F220-C89C-4B0C-BAF7-E6177B93B4DE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98" y="188640"/>
            <a:ext cx="564654" cy="56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4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38"/>
    </mc:Choice>
    <mc:Fallback xmlns="">
      <p:transition spd="slow" advTm="3373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26" y="12080"/>
            <a:ext cx="9156826" cy="603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" y="5008915"/>
            <a:ext cx="5399906" cy="1849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27684" y="1943121"/>
            <a:ext cx="108012" cy="45719"/>
          </a:xfrm>
          <a:prstGeom prst="rect">
            <a:avLst/>
          </a:pr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9856" y="1988840"/>
            <a:ext cx="1717828" cy="30200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835696" y="1988840"/>
            <a:ext cx="3574066" cy="30200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437386" y="5934670"/>
            <a:ext cx="3599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CSPP is now processing daily global VIIRS flood maps and distributes</a:t>
            </a:r>
            <a:r>
              <a:rPr lang="en-US" altLang="zh-CN" dirty="0"/>
              <a:t> </a:t>
            </a:r>
            <a:r>
              <a:rPr lang="en-US" altLang="zh-CN" dirty="0" smtClean="0"/>
              <a:t>the maps through Real Earth.</a:t>
            </a:r>
            <a:endParaRPr lang="zh-CN" alt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422" y="0"/>
            <a:ext cx="564654" cy="5646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004" y="5445225"/>
            <a:ext cx="1256131" cy="61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5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98" y="188640"/>
            <a:ext cx="564654" cy="564654"/>
          </a:xfrm>
          <a:prstGeom prst="rect">
            <a:avLst/>
          </a:prstGeom>
        </p:spPr>
      </p:pic>
      <p:pic>
        <p:nvPicPr>
          <p:cNvPr id="23" name="Picture 2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76"/>
            <a:ext cx="4120537" cy="557354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-20725" y="2060848"/>
            <a:ext cx="113634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TERRA/MODIS, Jan. 11, 2017</a:t>
            </a:r>
            <a:endParaRPr lang="zh-CN" alt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1" y="4773605"/>
            <a:ext cx="111561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VIIRS, </a:t>
            </a:r>
            <a:r>
              <a:rPr lang="en-US" altLang="zh-CN" sz="1200" dirty="0"/>
              <a:t>Jan. 11, </a:t>
            </a:r>
            <a:r>
              <a:rPr lang="en-US" altLang="zh-CN" sz="1200" dirty="0" smtClean="0"/>
              <a:t>2017</a:t>
            </a:r>
            <a:endParaRPr lang="zh-CN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96584931"/>
                  </p:ext>
                </p:extLst>
              </p:nvPr>
            </p:nvGraphicFramePr>
            <p:xfrm>
              <a:off x="4091952" y="764704"/>
              <a:ext cx="5052048" cy="2753127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36033"/>
                    <a:gridCol w="576063"/>
                    <a:gridCol w="864097"/>
                    <a:gridCol w="648072"/>
                    <a:gridCol w="576064"/>
                    <a:gridCol w="576064"/>
                    <a:gridCol w="504056"/>
                    <a:gridCol w="504056"/>
                    <a:gridCol w="467543"/>
                  </a:tblGrid>
                  <a:tr h="358315">
                    <a:tc>
                      <a:txBody>
                        <a:bodyPr/>
                        <a:lstStyle/>
                        <a:p>
                          <a:endParaRPr lang="zh-CN" sz="1000" dirty="0">
                            <a:effectLst/>
                            <a:latin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0" dirty="0">
                              <a:effectLst/>
                            </a:rPr>
                            <a:t>Dates</a:t>
                          </a:r>
                          <a:endParaRPr lang="zh-CN" sz="105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0">
                              <a:effectLst/>
                            </a:rPr>
                            <a:t>Composition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100" i="1" kern="100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 kern="100">
                                        <a:effectLst/>
                                        <a:latin typeface="Cambria Math"/>
                                      </a:rPr>
                                      <m:t>𝑵</m:t>
                                    </m:r>
                                  </m:e>
                                  <m:sub>
                                    <m:r>
                                      <a:rPr lang="en-US" sz="1100" kern="100">
                                        <a:effectLst/>
                                        <a:latin typeface="Cambria Math"/>
                                      </a:rPr>
                                      <m:t>𝒕𝒐𝒕𝒂𝒍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100" i="1" kern="100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 kern="100">
                                        <a:effectLst/>
                                        <a:latin typeface="Cambria Math"/>
                                      </a:rPr>
                                      <m:t>𝑵</m:t>
                                    </m:r>
                                  </m:e>
                                  <m:sub>
                                    <m:r>
                                      <a:rPr lang="en-US" sz="1100" kern="100">
                                        <a:effectLst/>
                                        <a:latin typeface="Cambria Math"/>
                                      </a:rPr>
                                      <m:t>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100" i="1" kern="100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 kern="100">
                                        <a:effectLst/>
                                        <a:latin typeface="Cambria Math"/>
                                      </a:rPr>
                                      <m:t>𝑵</m:t>
                                    </m:r>
                                  </m:e>
                                  <m:sub>
                                    <m:r>
                                      <a:rPr lang="en-US" sz="1100" kern="100">
                                        <a:effectLst/>
                                        <a:latin typeface="Cambria Math"/>
                                      </a:rPr>
                                      <m:t>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zh-CN" sz="1100" i="1" kern="100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kern="100">
                                      <a:effectLst/>
                                      <a:latin typeface="Cambria Math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1100" kern="100">
                                      <a:effectLst/>
                                      <a:latin typeface="Cambria Math"/>
                                    </a:rPr>
                                    <m:t>𝒇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100" kern="0">
                              <a:effectLst/>
                            </a:rPr>
                            <a:t> (%)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zh-CN" sz="1100" i="1" kern="100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kern="100">
                                      <a:effectLst/>
                                      <a:latin typeface="Cambria Math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1100" kern="100">
                                      <a:effectLst/>
                                      <a:latin typeface="Cambria Math"/>
                                    </a:rPr>
                                    <m:t>𝒕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100" kern="0">
                              <a:effectLst/>
                            </a:rPr>
                            <a:t> (%)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68580" algn="ctr"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zh-CN" sz="1100" i="1" kern="100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kern="100">
                                      <a:effectLst/>
                                      <a:latin typeface="Cambria Math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1100" kern="100">
                                      <a:effectLst/>
                                      <a:latin typeface="Cambria Math"/>
                                    </a:rPr>
                                    <m:t>𝑶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100" kern="0" dirty="0">
                              <a:effectLst/>
                            </a:rPr>
                            <a:t> (%)</a:t>
                          </a:r>
                          <a:endParaRPr lang="zh-CN" sz="105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42116">
                    <a:tc rowSpan="5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0" dirty="0">
                              <a:effectLst/>
                            </a:rPr>
                            <a:t>MODIS</a:t>
                          </a:r>
                          <a:endParaRPr lang="zh-CN" sz="105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rowSpan="3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0" dirty="0">
                              <a:effectLst/>
                            </a:rPr>
                            <a:t>11 </a:t>
                          </a:r>
                          <a:r>
                            <a:rPr lang="en-US" sz="1100" kern="0" dirty="0" smtClean="0">
                              <a:effectLst/>
                            </a:rPr>
                            <a:t>Jan.</a:t>
                          </a:r>
                          <a:r>
                            <a:rPr lang="en-US" sz="1100" kern="0" baseline="0" dirty="0" smtClean="0">
                              <a:effectLst/>
                            </a:rPr>
                            <a:t> </a:t>
                          </a:r>
                          <a:r>
                            <a:rPr lang="en-US" sz="1100" kern="0" dirty="0" smtClean="0">
                              <a:effectLst/>
                            </a:rPr>
                            <a:t>2017</a:t>
                          </a:r>
                          <a:endParaRPr lang="zh-CN" sz="105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0">
                              <a:effectLst/>
                            </a:rPr>
                            <a:t>near real-time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R="21590" algn="ctr">
                            <a:spcAft>
                              <a:spcPts val="0"/>
                            </a:spcAft>
                          </a:pPr>
                          <a:r>
                            <a:rPr lang="en-US" sz="1100" kern="0">
                              <a:effectLst/>
                            </a:rPr>
                            <a:t>135,797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28,602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8,286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78.94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19.85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22.46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42116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0">
                              <a:effectLst/>
                            </a:rPr>
                            <a:t>2-day composite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R="21590" algn="ctr">
                            <a:spcAft>
                              <a:spcPts val="0"/>
                            </a:spcAft>
                          </a:pPr>
                          <a:r>
                            <a:rPr lang="en-US" sz="1100" kern="0" dirty="0">
                              <a:effectLst/>
                            </a:rPr>
                            <a:t>22,384</a:t>
                          </a:r>
                          <a:endParaRPr lang="zh-CN" sz="105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16,732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20,156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25.25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39.33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54.64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42116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0">
                              <a:effectLst/>
                            </a:rPr>
                            <a:t>3-day composite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R="21590" algn="ctr">
                            <a:spcAft>
                              <a:spcPts val="0"/>
                            </a:spcAft>
                          </a:pPr>
                          <a:r>
                            <a:rPr lang="en-US" sz="1100" kern="0">
                              <a:effectLst/>
                            </a:rPr>
                            <a:t>1,435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1,129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35,759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21.32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3.04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96.94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42116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0" dirty="0">
                              <a:effectLst/>
                            </a:rPr>
                            <a:t>13 Jan</a:t>
                          </a:r>
                          <a:r>
                            <a:rPr lang="en-US" sz="1100" kern="0" dirty="0" smtClean="0">
                              <a:effectLst/>
                            </a:rPr>
                            <a:t>. 2017</a:t>
                          </a:r>
                          <a:endParaRPr lang="zh-CN" sz="105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0" dirty="0">
                              <a:effectLst/>
                            </a:rPr>
                            <a:t>2-day composite</a:t>
                          </a:r>
                          <a:endParaRPr lang="zh-CN" sz="105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R="21590" algn="ctr">
                            <a:spcAft>
                              <a:spcPts val="0"/>
                            </a:spcAft>
                          </a:pPr>
                          <a:r>
                            <a:rPr lang="en-US" sz="1100" kern="0">
                              <a:effectLst/>
                            </a:rPr>
                            <a:t>34,387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24,362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 dirty="0">
                              <a:effectLst/>
                            </a:rPr>
                            <a:t>16,982</a:t>
                          </a:r>
                          <a:endParaRPr lang="zh-CN" sz="105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29.15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47.43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41.07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42116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0">
                              <a:effectLst/>
                            </a:rPr>
                            <a:t>3-day composite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R="21590" algn="ctr">
                            <a:spcAft>
                              <a:spcPts val="0"/>
                            </a:spcAft>
                            <a:tabLst>
                              <a:tab pos="381000" algn="l"/>
                            </a:tabLst>
                          </a:pPr>
                          <a:r>
                            <a:rPr lang="en-US" sz="1100" kern="0">
                              <a:effectLst/>
                            </a:rPr>
                            <a:t>29,572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24,298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17,571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17.83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51.54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41.97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42116"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0">
                              <a:effectLst/>
                            </a:rPr>
                            <a:t>VIIRS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0" dirty="0">
                              <a:effectLst/>
                            </a:rPr>
                            <a:t>11 Jan</a:t>
                          </a:r>
                          <a:r>
                            <a:rPr lang="en-US" sz="1100" kern="0" dirty="0" smtClean="0">
                              <a:effectLst/>
                            </a:rPr>
                            <a:t>. 2017</a:t>
                          </a:r>
                          <a:endParaRPr lang="zh-CN" sz="105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0">
                              <a:effectLst/>
                            </a:rPr>
                            <a:t>near real-time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R="21590" algn="ctr">
                            <a:spcAft>
                              <a:spcPts val="0"/>
                            </a:spcAft>
                          </a:pPr>
                          <a:r>
                            <a:rPr lang="en-US" sz="1100" kern="0">
                              <a:effectLst/>
                            </a:rPr>
                            <a:t>25,258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23,773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4,257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5.88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80.55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 dirty="0">
                              <a:effectLst/>
                            </a:rPr>
                            <a:t>15.19</a:t>
                          </a:r>
                          <a:endParaRPr lang="zh-CN" sz="105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42116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0" dirty="0">
                              <a:effectLst/>
                            </a:rPr>
                            <a:t>13 Jan</a:t>
                          </a:r>
                          <a:r>
                            <a:rPr lang="en-US" sz="1100" kern="0" dirty="0" smtClean="0">
                              <a:effectLst/>
                            </a:rPr>
                            <a:t>. 2017</a:t>
                          </a:r>
                          <a:endParaRPr lang="zh-CN" sz="105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0">
                              <a:effectLst/>
                            </a:rPr>
                            <a:t>near real-time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R="21590" algn="ctr">
                            <a:spcAft>
                              <a:spcPts val="0"/>
                            </a:spcAft>
                          </a:pPr>
                          <a:r>
                            <a:rPr lang="en-US" sz="1100" kern="0">
                              <a:effectLst/>
                            </a:rPr>
                            <a:t>42,499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41,290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23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2.84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97.10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 dirty="0">
                              <a:effectLst/>
                            </a:rPr>
                            <a:t>0.06</a:t>
                          </a:r>
                          <a:endParaRPr lang="zh-CN" sz="105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69223862"/>
                  </p:ext>
                </p:extLst>
              </p:nvPr>
            </p:nvGraphicFramePr>
            <p:xfrm>
              <a:off x="4091952" y="764704"/>
              <a:ext cx="5052048" cy="2753127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36033"/>
                    <a:gridCol w="576063"/>
                    <a:gridCol w="864097"/>
                    <a:gridCol w="648072"/>
                    <a:gridCol w="576064"/>
                    <a:gridCol w="576064"/>
                    <a:gridCol w="504056"/>
                    <a:gridCol w="504056"/>
                    <a:gridCol w="467543"/>
                  </a:tblGrid>
                  <a:tr h="358315">
                    <a:tc>
                      <a:txBody>
                        <a:bodyPr/>
                        <a:lstStyle/>
                        <a:p>
                          <a:endParaRPr lang="zh-CN" sz="1000" dirty="0">
                            <a:effectLst/>
                            <a:latin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0" dirty="0">
                              <a:effectLst/>
                            </a:rPr>
                            <a:t>Dates</a:t>
                          </a:r>
                          <a:endParaRPr lang="zh-CN" sz="105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0">
                              <a:effectLst/>
                            </a:rPr>
                            <a:t>Composition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 rotWithShape="1">
                          <a:blip r:embed="rId5"/>
                          <a:stretch>
                            <a:fillRect l="-271963" t="-10169" r="-402804" b="-6898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 rotWithShape="1">
                          <a:blip r:embed="rId5"/>
                          <a:stretch>
                            <a:fillRect l="-423404" t="-10169" r="-358511" b="-6898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 rotWithShape="1">
                          <a:blip r:embed="rId5"/>
                          <a:stretch>
                            <a:fillRect l="-517895" t="-10169" r="-254737" b="-6898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 rotWithShape="1">
                          <a:blip r:embed="rId5"/>
                          <a:stretch>
                            <a:fillRect l="-707229" t="-10169" r="-191566" b="-6898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 rotWithShape="1">
                          <a:blip r:embed="rId5"/>
                          <a:stretch>
                            <a:fillRect l="-817073" t="-10169" r="-93902" b="-6898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 rotWithShape="1">
                          <a:blip r:embed="rId5"/>
                          <a:stretch>
                            <a:fillRect l="-976623" t="-10169" b="-689831"/>
                          </a:stretch>
                        </a:blipFill>
                      </a:tcPr>
                    </a:tc>
                  </a:tr>
                  <a:tr h="342116">
                    <a:tc rowSpan="5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0" dirty="0">
                              <a:effectLst/>
                            </a:rPr>
                            <a:t>MODIS</a:t>
                          </a:r>
                          <a:endParaRPr lang="zh-CN" sz="105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rowSpan="3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0" dirty="0">
                              <a:effectLst/>
                            </a:rPr>
                            <a:t>11 </a:t>
                          </a:r>
                          <a:r>
                            <a:rPr lang="en-US" sz="1100" kern="0" dirty="0" smtClean="0">
                              <a:effectLst/>
                            </a:rPr>
                            <a:t>Jan.</a:t>
                          </a:r>
                          <a:r>
                            <a:rPr lang="en-US" sz="1100" kern="0" baseline="0" dirty="0" smtClean="0">
                              <a:effectLst/>
                            </a:rPr>
                            <a:t> </a:t>
                          </a:r>
                          <a:r>
                            <a:rPr lang="en-US" sz="1100" kern="0" dirty="0" smtClean="0">
                              <a:effectLst/>
                            </a:rPr>
                            <a:t>2017</a:t>
                          </a:r>
                          <a:endParaRPr lang="zh-CN" sz="105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0">
                              <a:effectLst/>
                            </a:rPr>
                            <a:t>near real-time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R="21590" algn="ctr">
                            <a:spcAft>
                              <a:spcPts val="0"/>
                            </a:spcAft>
                          </a:pPr>
                          <a:r>
                            <a:rPr lang="en-US" sz="1100" kern="0">
                              <a:effectLst/>
                            </a:rPr>
                            <a:t>135,797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28,602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8,286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78.94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19.85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22.46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42116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0">
                              <a:effectLst/>
                            </a:rPr>
                            <a:t>2-day composite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R="21590" algn="ctr">
                            <a:spcAft>
                              <a:spcPts val="0"/>
                            </a:spcAft>
                          </a:pPr>
                          <a:r>
                            <a:rPr lang="en-US" sz="1100" kern="0" dirty="0">
                              <a:effectLst/>
                            </a:rPr>
                            <a:t>22,384</a:t>
                          </a:r>
                          <a:endParaRPr lang="zh-CN" sz="105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16,732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20,156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25.25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39.33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54.64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42116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0">
                              <a:effectLst/>
                            </a:rPr>
                            <a:t>3-day composite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R="21590" algn="ctr">
                            <a:spcAft>
                              <a:spcPts val="0"/>
                            </a:spcAft>
                          </a:pPr>
                          <a:r>
                            <a:rPr lang="en-US" sz="1100" kern="0">
                              <a:effectLst/>
                            </a:rPr>
                            <a:t>1,435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1,129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35,759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21.32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3.04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96.94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42116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0" dirty="0">
                              <a:effectLst/>
                            </a:rPr>
                            <a:t>13 Jan</a:t>
                          </a:r>
                          <a:r>
                            <a:rPr lang="en-US" sz="1100" kern="0" dirty="0" smtClean="0">
                              <a:effectLst/>
                            </a:rPr>
                            <a:t>. 2017</a:t>
                          </a:r>
                          <a:endParaRPr lang="zh-CN" sz="105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0" dirty="0">
                              <a:effectLst/>
                            </a:rPr>
                            <a:t>2-day composite</a:t>
                          </a:r>
                          <a:endParaRPr lang="zh-CN" sz="105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R="21590" algn="ctr">
                            <a:spcAft>
                              <a:spcPts val="0"/>
                            </a:spcAft>
                          </a:pPr>
                          <a:r>
                            <a:rPr lang="en-US" sz="1100" kern="0">
                              <a:effectLst/>
                            </a:rPr>
                            <a:t>34,387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24,362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 dirty="0">
                              <a:effectLst/>
                            </a:rPr>
                            <a:t>16,982</a:t>
                          </a:r>
                          <a:endParaRPr lang="zh-CN" sz="105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29.15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47.43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41.07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42116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0">
                              <a:effectLst/>
                            </a:rPr>
                            <a:t>3-day composite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R="21590" algn="ctr">
                            <a:spcAft>
                              <a:spcPts val="0"/>
                            </a:spcAft>
                            <a:tabLst>
                              <a:tab pos="381000" algn="l"/>
                            </a:tabLst>
                          </a:pPr>
                          <a:r>
                            <a:rPr lang="en-US" sz="1100" kern="0">
                              <a:effectLst/>
                            </a:rPr>
                            <a:t>29,572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24,298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17,571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17.83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51.54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41.97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42116"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0">
                              <a:effectLst/>
                            </a:rPr>
                            <a:t>VIIRS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0" dirty="0">
                              <a:effectLst/>
                            </a:rPr>
                            <a:t>11 Jan</a:t>
                          </a:r>
                          <a:r>
                            <a:rPr lang="en-US" sz="1100" kern="0" dirty="0" smtClean="0">
                              <a:effectLst/>
                            </a:rPr>
                            <a:t>. 2017</a:t>
                          </a:r>
                          <a:endParaRPr lang="zh-CN" sz="105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0">
                              <a:effectLst/>
                            </a:rPr>
                            <a:t>near real-time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R="21590" algn="ctr">
                            <a:spcAft>
                              <a:spcPts val="0"/>
                            </a:spcAft>
                          </a:pPr>
                          <a:r>
                            <a:rPr lang="en-US" sz="1100" kern="0">
                              <a:effectLst/>
                            </a:rPr>
                            <a:t>25,258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23,773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4,257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5.88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80.55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 dirty="0">
                              <a:effectLst/>
                            </a:rPr>
                            <a:t>15.19</a:t>
                          </a:r>
                          <a:endParaRPr lang="zh-CN" sz="105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42116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0" dirty="0">
                              <a:effectLst/>
                            </a:rPr>
                            <a:t>13 Jan</a:t>
                          </a:r>
                          <a:r>
                            <a:rPr lang="en-US" sz="1100" kern="0" dirty="0" smtClean="0">
                              <a:effectLst/>
                            </a:rPr>
                            <a:t>. 2017</a:t>
                          </a:r>
                          <a:endParaRPr lang="zh-CN" sz="105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0">
                              <a:effectLst/>
                            </a:rPr>
                            <a:t>near real-time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R="21590" algn="ctr">
                            <a:spcAft>
                              <a:spcPts val="0"/>
                            </a:spcAft>
                          </a:pPr>
                          <a:r>
                            <a:rPr lang="en-US" sz="1100" kern="0">
                              <a:effectLst/>
                            </a:rPr>
                            <a:t>42,499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41,290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23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2.84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>
                              <a:effectLst/>
                            </a:rPr>
                            <a:t>97.10</a:t>
                          </a:r>
                          <a:endParaRPr lang="zh-CN" sz="105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kern="100" dirty="0">
                              <a:effectLst/>
                            </a:rPr>
                            <a:t>0.06</a:t>
                          </a:r>
                          <a:endParaRPr lang="zh-CN" sz="105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173810" y="3912572"/>
                <a:ext cx="4572000" cy="36933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altLang="zh-CN" i="1">
                            <a:latin typeface="Cambria Math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zh-CN" dirty="0"/>
                  <a:t> </a:t>
                </a:r>
                <a:r>
                  <a:rPr lang="en-US" altLang="zh-CN" dirty="0" smtClean="0"/>
                  <a:t>: </a:t>
                </a:r>
                <a:r>
                  <a:rPr lang="en-US" altLang="zh-CN" dirty="0"/>
                  <a:t>the total number of true </a:t>
                </a:r>
                <a:r>
                  <a:rPr lang="en-US" altLang="zh-CN" dirty="0" smtClean="0"/>
                  <a:t>flood </a:t>
                </a:r>
                <a:r>
                  <a:rPr lang="en-US" altLang="zh-CN" dirty="0"/>
                  <a:t>pixels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3810" y="3912572"/>
                <a:ext cx="4572000" cy="369332"/>
              </a:xfrm>
              <a:prstGeom prst="rect">
                <a:avLst/>
              </a:prstGeom>
              <a:blipFill rotWithShape="1">
                <a:blip r:embed="rId6"/>
                <a:stretch>
                  <a:fillRect t="-8333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4173810" y="3543240"/>
                <a:ext cx="500175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altLang="zh-CN" i="1">
                            <a:latin typeface="Cambria Math"/>
                          </a:rPr>
                          <m:t>𝑡𝑜𝑡𝑎𝑙</m:t>
                        </m:r>
                      </m:sub>
                    </m:sSub>
                  </m:oMath>
                </a14:m>
                <a:r>
                  <a:rPr lang="en-US" altLang="zh-CN" dirty="0" smtClean="0"/>
                  <a:t>: </a:t>
                </a:r>
                <a:r>
                  <a:rPr lang="en-US" altLang="zh-CN" dirty="0"/>
                  <a:t>the total number of </a:t>
                </a:r>
                <a:r>
                  <a:rPr lang="en-US" altLang="zh-CN" dirty="0" smtClean="0"/>
                  <a:t>detected flood </a:t>
                </a:r>
                <a:r>
                  <a:rPr lang="en-US" altLang="zh-CN" dirty="0"/>
                  <a:t>pixels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3810" y="3543240"/>
                <a:ext cx="5001758" cy="369332"/>
              </a:xfrm>
              <a:prstGeom prst="rect">
                <a:avLst/>
              </a:prstGeom>
              <a:blipFill rotWithShape="1">
                <a:blip r:embed="rId7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107551" y="4249638"/>
                <a:ext cx="480399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altLang="zh-CN" i="1">
                            <a:latin typeface="Cambria Math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altLang="zh-CN" dirty="0" smtClean="0"/>
                  <a:t>: </a:t>
                </a:r>
                <a:r>
                  <a:rPr lang="en-US" altLang="zh-CN" dirty="0"/>
                  <a:t>the total number of </a:t>
                </a:r>
                <a:r>
                  <a:rPr lang="en-US" altLang="zh-CN" dirty="0" smtClean="0"/>
                  <a:t>undetected </a:t>
                </a:r>
                <a:r>
                  <a:rPr lang="en-US" altLang="zh-CN" dirty="0"/>
                  <a:t>flood pixels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7551" y="4249638"/>
                <a:ext cx="4803991" cy="369332"/>
              </a:xfrm>
              <a:prstGeom prst="rect">
                <a:avLst/>
              </a:prstGeom>
              <a:blipFill rotWithShape="1">
                <a:blip r:embed="rId8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300192" y="4618970"/>
                <a:ext cx="2164556" cy="5319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1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1400" i="1">
                              <a:latin typeface="Cambria Math"/>
                            </a:rPr>
                            <m:t>𝑓</m:t>
                          </m:r>
                        </m:sub>
                      </m:sSub>
                      <m:r>
                        <a:rPr lang="en-US" altLang="zh-CN" sz="1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zh-CN" altLang="zh-CN" sz="14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zh-CN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sz="1400" i="1">
                                  <a:latin typeface="Cambria Math"/>
                                </a:rPr>
                                <m:t>𝑡𝑜𝑡𝑎𝑙</m:t>
                              </m:r>
                            </m:sub>
                          </m:sSub>
                          <m:r>
                            <a:rPr lang="en-US" altLang="zh-CN" sz="140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zh-CN" altLang="zh-CN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sz="1400" i="1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zh-CN" altLang="zh-CN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sz="1400" i="1">
                                  <a:latin typeface="Cambria Math"/>
                                </a:rPr>
                                <m:t>𝑡𝑜𝑡𝑎𝑙</m:t>
                              </m:r>
                            </m:sub>
                          </m:sSub>
                        </m:den>
                      </m:f>
                      <m:r>
                        <a:rPr lang="en-US" altLang="zh-CN" sz="1400" i="1">
                          <a:latin typeface="Cambria Math"/>
                        </a:rPr>
                        <m:t>×</m:t>
                      </m:r>
                      <m:r>
                        <a:rPr lang="en-US" altLang="zh-CN" sz="1400" i="1">
                          <a:latin typeface="Cambria Math"/>
                        </a:rPr>
                        <m:t>100</m:t>
                      </m:r>
                      <m:r>
                        <a:rPr lang="en-US" altLang="zh-CN" sz="1400" i="1">
                          <a:latin typeface="Cambria Math"/>
                        </a:rPr>
                        <m:t>%</m:t>
                      </m:r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192" y="4618970"/>
                <a:ext cx="2164556" cy="53194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6313023" y="5150910"/>
                <a:ext cx="2199647" cy="5319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1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1400" i="1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US" altLang="zh-CN" sz="1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zh-CN" altLang="zh-CN" sz="14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zh-CN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sz="1400" i="1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zh-CN" altLang="zh-CN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sz="1400" i="1">
                                  <a:latin typeface="Cambria Math"/>
                                </a:rPr>
                                <m:t>𝑡𝑜𝑡𝑎𝑙</m:t>
                              </m:r>
                            </m:sub>
                          </m:sSub>
                          <m:r>
                            <a:rPr lang="en-US" altLang="zh-CN" sz="14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zh-CN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sz="1400" i="1">
                                  <a:latin typeface="Cambria Math"/>
                                </a:rPr>
                                <m:t>𝑢</m:t>
                              </m:r>
                            </m:sub>
                          </m:sSub>
                        </m:den>
                      </m:f>
                      <m:r>
                        <a:rPr lang="en-US" altLang="zh-CN" sz="1400" i="1">
                          <a:latin typeface="Cambria Math"/>
                        </a:rPr>
                        <m:t>×</m:t>
                      </m:r>
                      <m:r>
                        <a:rPr lang="en-US" altLang="zh-CN" sz="1400" i="1">
                          <a:latin typeface="Cambria Math"/>
                        </a:rPr>
                        <m:t>100</m:t>
                      </m:r>
                      <m:r>
                        <a:rPr lang="en-US" altLang="zh-CN" sz="1400" i="1">
                          <a:latin typeface="Cambria Math"/>
                        </a:rPr>
                        <m:t>%</m:t>
                      </m:r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023" y="5150910"/>
                <a:ext cx="2199647" cy="53194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6313023" y="5792904"/>
                <a:ext cx="1950662" cy="5318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1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1400" i="1">
                              <a:latin typeface="Cambria Math"/>
                            </a:rPr>
                            <m:t>𝑂</m:t>
                          </m:r>
                        </m:sub>
                      </m:sSub>
                      <m:r>
                        <a:rPr lang="en-US" altLang="zh-CN" sz="1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zh-CN" altLang="zh-CN" sz="14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zh-CN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sz="1400" i="1">
                                  <a:latin typeface="Cambria Math"/>
                                </a:rPr>
                                <m:t>𝑢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zh-CN" altLang="zh-CN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sz="1400" i="1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altLang="zh-CN" sz="14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zh-CN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sz="1400" i="1">
                                  <a:latin typeface="Cambria Math"/>
                                </a:rPr>
                                <m:t>𝑢</m:t>
                              </m:r>
                            </m:sub>
                          </m:sSub>
                        </m:den>
                      </m:f>
                      <m:r>
                        <a:rPr lang="en-US" altLang="zh-CN" sz="1400" i="1">
                          <a:latin typeface="Cambria Math"/>
                        </a:rPr>
                        <m:t>×</m:t>
                      </m:r>
                      <m:r>
                        <a:rPr lang="en-US" altLang="zh-CN" sz="1400" i="1">
                          <a:latin typeface="Cambria Math"/>
                        </a:rPr>
                        <m:t>100</m:t>
                      </m:r>
                      <m:r>
                        <a:rPr lang="en-US" altLang="zh-CN" sz="1400" i="1">
                          <a:latin typeface="Cambria Math"/>
                        </a:rPr>
                        <m:t>%</m:t>
                      </m:r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023" y="5792904"/>
                <a:ext cx="1950662" cy="531877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4446987" y="5903211"/>
            <a:ext cx="1711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Omission ratio:</a:t>
            </a:r>
            <a:endParaRPr lang="zh-CN" altLang="en-US" dirty="0"/>
          </a:p>
        </p:txBody>
      </p:sp>
      <p:sp>
        <p:nvSpPr>
          <p:cNvPr id="31" name="Rectangle 30"/>
          <p:cNvSpPr/>
          <p:nvPr/>
        </p:nvSpPr>
        <p:spPr>
          <a:xfrm>
            <a:off x="4107551" y="4687161"/>
            <a:ext cx="2153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F</a:t>
            </a:r>
            <a:r>
              <a:rPr lang="en-US" altLang="zh-CN" dirty="0" smtClean="0"/>
              <a:t>alse </a:t>
            </a:r>
            <a:r>
              <a:rPr lang="en-US" altLang="zh-CN" dirty="0"/>
              <a:t>detection </a:t>
            </a:r>
            <a:r>
              <a:rPr lang="en-US" altLang="zh-CN" dirty="0" smtClean="0"/>
              <a:t>ratio:</a:t>
            </a:r>
            <a:endParaRPr lang="zh-CN" alt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307188" y="5232214"/>
            <a:ext cx="185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Commission ratio:</a:t>
            </a:r>
            <a:endParaRPr lang="zh-CN" altLang="en-US" dirty="0"/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120536" y="72008"/>
            <a:ext cx="5023463" cy="620688"/>
          </a:xfrm>
          <a:prstGeom prst="rect">
            <a:avLst/>
          </a:prstGeom>
          <a:solidFill>
            <a:srgbClr val="002060"/>
          </a:solidFill>
        </p:spPr>
        <p:txBody>
          <a:bodyPr vert="horz" lIns="0" rIns="0" bIns="0" anchor="ctr" anchorCtr="0">
            <a:normAutofit fontScale="70000" lnSpcReduction="20000"/>
          </a:bodyPr>
          <a:lstStyle>
            <a:defPPr>
              <a:defRPr lang="zh-CN"/>
            </a:defPPr>
            <a:lvl1pPr algn="ctr">
              <a:spcBef>
                <a:spcPct val="0"/>
              </a:spcBef>
              <a:buNone/>
              <a:defRPr kumimoji="0" sz="3600" b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Comparison </a:t>
            </a:r>
            <a:r>
              <a:rPr lang="en-US" altLang="zh-CN" dirty="0"/>
              <a:t>with MODIS flood product</a:t>
            </a:r>
            <a:endParaRPr lang="zh-CN" alt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58843" y="6063723"/>
            <a:ext cx="3797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MODIS flood product data source: </a:t>
            </a:r>
            <a:r>
              <a:rPr lang="en-US" altLang="zh-CN" u="sng" dirty="0"/>
              <a:t>http://oas.gsfc.nasa.gov/floodmap</a:t>
            </a:r>
            <a:endParaRPr lang="zh-CN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EF220-C89C-4B0C-BAF7-E6177B93B4D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05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848"/>
    </mc:Choice>
    <mc:Fallback xmlns="">
      <p:transition spd="slow" advTm="114848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404"/>
            <a:ext cx="5400000" cy="4047976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318" y="188640"/>
            <a:ext cx="4320000" cy="285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368" y="5032164"/>
            <a:ext cx="35179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9" y="4299738"/>
            <a:ext cx="5111768" cy="255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368" y="3346653"/>
            <a:ext cx="3380180" cy="162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248" y="188640"/>
            <a:ext cx="45767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00" dirty="0" smtClean="0">
                <a:solidFill>
                  <a:schemeClr val="bg1"/>
                </a:solidFill>
              </a:rPr>
              <a:t>Sentinel-1 image on Sep. 19, 2018 in the southeast of USA</a:t>
            </a:r>
            <a:endParaRPr lang="zh-CN" altLang="en-US" sz="13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46740" y="190401"/>
            <a:ext cx="42972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00" dirty="0" smtClean="0">
                <a:solidFill>
                  <a:schemeClr val="bg1"/>
                </a:solidFill>
              </a:rPr>
              <a:t>VIIRS flood map on Sep. 19, 2018 in the southeast of USA</a:t>
            </a:r>
            <a:endParaRPr lang="zh-CN" altLang="en-US" sz="13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38208" y="4614735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VIIRS</a:t>
            </a:r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38208" y="646605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SAR</a:t>
            </a:r>
            <a:endParaRPr lang="zh-CN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8172400" y="908720"/>
            <a:ext cx="288032" cy="1440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956376" y="1052736"/>
            <a:ext cx="360040" cy="22764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987824" y="908720"/>
            <a:ext cx="288032" cy="1440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Straight Arrow Connector 16"/>
          <p:cNvCxnSpPr>
            <a:stCxn id="18" idx="2"/>
          </p:cNvCxnSpPr>
          <p:nvPr/>
        </p:nvCxnSpPr>
        <p:spPr>
          <a:xfrm>
            <a:off x="3131840" y="1052736"/>
            <a:ext cx="2094528" cy="41764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7248" y="3754171"/>
            <a:ext cx="4176464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 smtClean="0"/>
              <a:t>Ground truth on Sep. 19, 2019: most flooding water was veiled by vegetation cover.</a:t>
            </a:r>
            <a:endParaRPr lang="zh-CN" alt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6063840" y="5240233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Wallace</a:t>
            </a:r>
            <a:endParaRPr lang="zh-CN" alt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6084168" y="3477172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Wallace</a:t>
            </a:r>
            <a:endParaRPr lang="zh-CN" altLang="en-US" sz="1200" dirty="0"/>
          </a:p>
        </p:txBody>
      </p:sp>
      <p:sp>
        <p:nvSpPr>
          <p:cNvPr id="21" name="Oval 20"/>
          <p:cNvSpPr/>
          <p:nvPr/>
        </p:nvSpPr>
        <p:spPr>
          <a:xfrm>
            <a:off x="6084168" y="3645024"/>
            <a:ext cx="72008" cy="72008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Oval 24"/>
          <p:cNvSpPr/>
          <p:nvPr/>
        </p:nvSpPr>
        <p:spPr>
          <a:xfrm>
            <a:off x="6084168" y="5445224"/>
            <a:ext cx="72008" cy="72008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393" y="2420321"/>
            <a:ext cx="1256131" cy="61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2339</TotalTime>
  <Words>1791</Words>
  <Application>Microsoft Office PowerPoint</Application>
  <PresentationFormat>On-screen Show (4:3)</PresentationFormat>
  <Paragraphs>257</Paragraphs>
  <Slides>37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Contributions of GEO-LEO Satellite Imagery in Flood Mapping for Flood Forecasting and Monitoring</vt:lpstr>
      <vt:lpstr>PowerPoint Presentation</vt:lpstr>
      <vt:lpstr>Flood ̶ A frequent and costly natural disaster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Contributions of GEO-LEO Satellite Imagery in Flood Mapping for Flood Forecasting and Monitoring</dc:title>
  <dc:creator>shuhan</dc:creator>
  <cp:lastModifiedBy>shuhan</cp:lastModifiedBy>
  <cp:revision>48</cp:revision>
  <dcterms:created xsi:type="dcterms:W3CDTF">2019-06-17T16:22:50Z</dcterms:created>
  <dcterms:modified xsi:type="dcterms:W3CDTF">2019-06-23T00:15:17Z</dcterms:modified>
</cp:coreProperties>
</file>